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56" r:id="rId2"/>
    <p:sldId id="257" r:id="rId3"/>
    <p:sldId id="305" r:id="rId4"/>
    <p:sldId id="286" r:id="rId5"/>
    <p:sldId id="272" r:id="rId6"/>
    <p:sldId id="273" r:id="rId7"/>
    <p:sldId id="268" r:id="rId8"/>
    <p:sldId id="276" r:id="rId9"/>
    <p:sldId id="271" r:id="rId10"/>
    <p:sldId id="261" r:id="rId11"/>
    <p:sldId id="283" r:id="rId12"/>
    <p:sldId id="282" r:id="rId13"/>
    <p:sldId id="284" r:id="rId14"/>
    <p:sldId id="278" r:id="rId15"/>
    <p:sldId id="279" r:id="rId16"/>
    <p:sldId id="296" r:id="rId17"/>
    <p:sldId id="295" r:id="rId18"/>
    <p:sldId id="288" r:id="rId19"/>
    <p:sldId id="289" r:id="rId20"/>
    <p:sldId id="290" r:id="rId21"/>
    <p:sldId id="291" r:id="rId22"/>
    <p:sldId id="303" r:id="rId23"/>
    <p:sldId id="293" r:id="rId24"/>
    <p:sldId id="292" r:id="rId25"/>
    <p:sldId id="297" r:id="rId26"/>
    <p:sldId id="302" r:id="rId27"/>
    <p:sldId id="301" r:id="rId28"/>
    <p:sldId id="259" r:id="rId29"/>
    <p:sldId id="304" r:id="rId30"/>
    <p:sldId id="299" r:id="rId31"/>
    <p:sldId id="300" r:id="rId32"/>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ýchozí oddíl" id="{CA1AC274-E003-4C48-93BA-5FB11FC35558}">
          <p14:sldIdLst>
            <p14:sldId id="256"/>
            <p14:sldId id="257"/>
            <p14:sldId id="305"/>
          </p14:sldIdLst>
        </p14:section>
        <p14:section name="User scenarios" id="{05D36122-3DD8-4EE4-A061-50B2B227B7E4}">
          <p14:sldIdLst>
            <p14:sldId id="286"/>
            <p14:sldId id="272"/>
            <p14:sldId id="273"/>
            <p14:sldId id="268"/>
            <p14:sldId id="276"/>
            <p14:sldId id="271"/>
            <p14:sldId id="261"/>
            <p14:sldId id="283"/>
            <p14:sldId id="282"/>
            <p14:sldId id="284"/>
            <p14:sldId id="278"/>
          </p14:sldIdLst>
        </p14:section>
        <p14:section name="Implemementation" id="{182957F4-1944-4CB8-BAA5-1BEB96203737}">
          <p14:sldIdLst>
            <p14:sldId id="279"/>
            <p14:sldId id="296"/>
            <p14:sldId id="295"/>
            <p14:sldId id="288"/>
            <p14:sldId id="289"/>
            <p14:sldId id="290"/>
            <p14:sldId id="291"/>
            <p14:sldId id="303"/>
            <p14:sldId id="293"/>
            <p14:sldId id="292"/>
            <p14:sldId id="297"/>
            <p14:sldId id="302"/>
            <p14:sldId id="301"/>
            <p14:sldId id="259"/>
            <p14:sldId id="304"/>
            <p14:sldId id="299"/>
            <p14:sldId id="300"/>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93"/>
    <a:srgbClr val="B6265F"/>
    <a:srgbClr val="0B74B0"/>
    <a:srgbClr val="146B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větlý styl 1 – zvýraznění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65893" autoAdjust="0"/>
  </p:normalViewPr>
  <p:slideViewPr>
    <p:cSldViewPr>
      <p:cViewPr>
        <p:scale>
          <a:sx n="64" d="100"/>
          <a:sy n="64" d="100"/>
        </p:scale>
        <p:origin x="-2142"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25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cs-CZ"/>
          </a:p>
        </p:txBody>
      </p:sp>
      <p:sp>
        <p:nvSpPr>
          <p:cNvPr id="3" name="Zástupný symbol pro datum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9255624D-B484-4122-A316-3CB07982ACA5}" type="datetimeFigureOut">
              <a:rPr lang="cs-CZ" smtClean="0"/>
              <a:t>15.03.2016</a:t>
            </a:fld>
            <a:endParaRPr lang="cs-CZ"/>
          </a:p>
        </p:txBody>
      </p:sp>
      <p:sp>
        <p:nvSpPr>
          <p:cNvPr id="4" name="Zástupný symbol pro zápatí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cs-CZ"/>
          </a:p>
        </p:txBody>
      </p:sp>
      <p:sp>
        <p:nvSpPr>
          <p:cNvPr id="5" name="Zástupný symbol pro číslo snímku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8E4FE101-9080-42CF-8564-0386E756914B}" type="slidenum">
              <a:rPr lang="cs-CZ" smtClean="0"/>
              <a:t>‹#›</a:t>
            </a:fld>
            <a:endParaRPr lang="cs-CZ"/>
          </a:p>
        </p:txBody>
      </p:sp>
    </p:spTree>
    <p:extLst>
      <p:ext uri="{BB962C8B-B14F-4D97-AF65-F5344CB8AC3E}">
        <p14:creationId xmlns:p14="http://schemas.microsoft.com/office/powerpoint/2010/main" val="3578195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8E4D7A28-87AD-4A36-8405-7E81BB20EB5B}" type="datetimeFigureOut">
              <a:rPr lang="en-US" smtClean="0"/>
              <a:t>3/15/2016</a:t>
            </a:fld>
            <a:endParaRPr lang="en-US"/>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05AC58EF-5517-4B2E-BE17-EEF29A42C44A}" type="slidenum">
              <a:rPr lang="en-US" smtClean="0"/>
              <a:t>‹#›</a:t>
            </a:fld>
            <a:endParaRPr lang="en-US"/>
          </a:p>
        </p:txBody>
      </p:sp>
    </p:spTree>
    <p:extLst>
      <p:ext uri="{BB962C8B-B14F-4D97-AF65-F5344CB8AC3E}">
        <p14:creationId xmlns:p14="http://schemas.microsoft.com/office/powerpoint/2010/main" val="372599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
            </a:r>
            <a:r>
              <a:rPr lang="cs-CZ" dirty="0" smtClean="0"/>
              <a:t>íra</a:t>
            </a:r>
            <a:endParaRPr lang="sk-SK" dirty="0"/>
          </a:p>
        </p:txBody>
      </p:sp>
      <p:sp>
        <p:nvSpPr>
          <p:cNvPr id="4" name="Slide Number Placeholder 3"/>
          <p:cNvSpPr>
            <a:spLocks noGrp="1"/>
          </p:cNvSpPr>
          <p:nvPr>
            <p:ph type="sldNum" sz="quarter" idx="10"/>
          </p:nvPr>
        </p:nvSpPr>
        <p:spPr/>
        <p:txBody>
          <a:bodyPr/>
          <a:lstStyle/>
          <a:p>
            <a:fld id="{05AC58EF-5517-4B2E-BE17-EEF29A42C44A}" type="slidenum">
              <a:rPr lang="en-US" smtClean="0"/>
              <a:t>1</a:t>
            </a:fld>
            <a:endParaRPr lang="en-US"/>
          </a:p>
        </p:txBody>
      </p:sp>
    </p:spTree>
    <p:extLst>
      <p:ext uri="{BB962C8B-B14F-4D97-AF65-F5344CB8AC3E}">
        <p14:creationId xmlns:p14="http://schemas.microsoft.com/office/powerpoint/2010/main" val="3155643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10</a:t>
            </a:fld>
            <a:endParaRPr lang="en-US"/>
          </a:p>
        </p:txBody>
      </p:sp>
    </p:spTree>
    <p:extLst>
      <p:ext uri="{BB962C8B-B14F-4D97-AF65-F5344CB8AC3E}">
        <p14:creationId xmlns:p14="http://schemas.microsoft.com/office/powerpoint/2010/main" val="467112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11</a:t>
            </a:fld>
            <a:endParaRPr lang="en-US"/>
          </a:p>
        </p:txBody>
      </p:sp>
    </p:spTree>
    <p:extLst>
      <p:ext uri="{BB962C8B-B14F-4D97-AF65-F5344CB8AC3E}">
        <p14:creationId xmlns:p14="http://schemas.microsoft.com/office/powerpoint/2010/main" val="280389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dirty="0" smtClean="0"/>
              <a:t>DTTO – detto/same</a:t>
            </a:r>
          </a:p>
          <a:p>
            <a:r>
              <a:rPr lang="sk-SK" dirty="0" smtClean="0"/>
              <a:t>SSN – social security number</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12</a:t>
            </a:fld>
            <a:endParaRPr lang="en-US"/>
          </a:p>
        </p:txBody>
      </p:sp>
    </p:spTree>
    <p:extLst>
      <p:ext uri="{BB962C8B-B14F-4D97-AF65-F5344CB8AC3E}">
        <p14:creationId xmlns:p14="http://schemas.microsoft.com/office/powerpoint/2010/main" val="219423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13</a:t>
            </a:fld>
            <a:endParaRPr lang="en-US"/>
          </a:p>
        </p:txBody>
      </p:sp>
    </p:spTree>
    <p:extLst>
      <p:ext uri="{BB962C8B-B14F-4D97-AF65-F5344CB8AC3E}">
        <p14:creationId xmlns:p14="http://schemas.microsoft.com/office/powerpoint/2010/main" val="1135581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14</a:t>
            </a:fld>
            <a:endParaRPr lang="en-US"/>
          </a:p>
        </p:txBody>
      </p:sp>
    </p:spTree>
    <p:extLst>
      <p:ext uri="{BB962C8B-B14F-4D97-AF65-F5344CB8AC3E}">
        <p14:creationId xmlns:p14="http://schemas.microsoft.com/office/powerpoint/2010/main" val="1684103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15</a:t>
            </a:fld>
            <a:endParaRPr lang="en-US"/>
          </a:p>
        </p:txBody>
      </p:sp>
    </p:spTree>
    <p:extLst>
      <p:ext uri="{BB962C8B-B14F-4D97-AF65-F5344CB8AC3E}">
        <p14:creationId xmlns:p14="http://schemas.microsoft.com/office/powerpoint/2010/main" val="330586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smtClean="0"/>
          </a:p>
          <a:p>
            <a:endParaRPr lang="en-US" dirty="0" smtClean="0"/>
          </a:p>
          <a:p>
            <a:r>
              <a:rPr lang="cs-CZ" dirty="0" smtClean="0"/>
              <a:t>Similar</a:t>
            </a:r>
            <a:r>
              <a:rPr lang="cs-CZ" baseline="0" dirty="0" smtClean="0"/>
              <a:t> performance</a:t>
            </a:r>
          </a:p>
          <a:p>
            <a:r>
              <a:rPr lang="cs-CZ" baseline="0" dirty="0" smtClean="0"/>
              <a:t/>
            </a:r>
            <a:br>
              <a:rPr lang="cs-CZ" baseline="0" dirty="0" smtClean="0"/>
            </a:br>
            <a:r>
              <a:rPr lang="cs-CZ" baseline="0" dirty="0" smtClean="0"/>
              <a:t>Invenio: MARC only</a:t>
            </a:r>
          </a:p>
          <a:p>
            <a:endParaRPr lang="cs-CZ" baseline="0" dirty="0" smtClean="0"/>
          </a:p>
          <a:p>
            <a:r>
              <a:rPr lang="cs-CZ" baseline="0" dirty="0" smtClean="0"/>
              <a:t>Fedora: clean modulary design</a:t>
            </a:r>
          </a:p>
          <a:p>
            <a:r>
              <a:rPr lang="cs-CZ" baseline="0" dirty="0" smtClean="0"/>
              <a:t>            versioning</a:t>
            </a:r>
          </a:p>
          <a:p>
            <a:r>
              <a:rPr lang="cs-CZ" baseline="0" dirty="0" smtClean="0"/>
              <a:t>            - used as storage for data, templates, authentization</a:t>
            </a:r>
            <a:br>
              <a:rPr lang="cs-CZ" baseline="0" dirty="0" smtClean="0"/>
            </a:br>
            <a:r>
              <a:rPr lang="cs-CZ" baseline="0" dirty="0" smtClean="0"/>
              <a:t/>
            </a:r>
            <a:br>
              <a:rPr lang="cs-CZ" baseline="0" dirty="0" smtClean="0"/>
            </a:br>
            <a:r>
              <a:rPr lang="cs-CZ" baseline="0" dirty="0" smtClean="0"/>
              <a:t>Elastic Search: nested documents</a:t>
            </a:r>
          </a:p>
          <a:p>
            <a:r>
              <a:rPr lang="cs-CZ" baseline="0" dirty="0" smtClean="0"/>
              <a:t>	   parent-child relationship (You can search parents document which children meet the specified conditions. And oposit way – search children which parents meets specified conditions)</a:t>
            </a:r>
            <a:endParaRPr lang="en-US" dirty="0" smtClean="0"/>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16</a:t>
            </a:fld>
            <a:endParaRPr lang="en-US"/>
          </a:p>
        </p:txBody>
      </p:sp>
    </p:spTree>
    <p:extLst>
      <p:ext uri="{BB962C8B-B14F-4D97-AF65-F5344CB8AC3E}">
        <p14:creationId xmlns:p14="http://schemas.microsoft.com/office/powerpoint/2010/main" val="1328656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dirty="0" smtClean="0"/>
              <a:t>OCH</a:t>
            </a:r>
            <a:r>
              <a:rPr lang="sk-SK" baseline="0" dirty="0" smtClean="0"/>
              <a:t> – organic chemistry</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17</a:t>
            </a:fld>
            <a:endParaRPr lang="en-US"/>
          </a:p>
        </p:txBody>
      </p:sp>
    </p:spTree>
    <p:extLst>
      <p:ext uri="{BB962C8B-B14F-4D97-AF65-F5344CB8AC3E}">
        <p14:creationId xmlns:p14="http://schemas.microsoft.com/office/powerpoint/2010/main" val="183798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18</a:t>
            </a:fld>
            <a:endParaRPr lang="en-US"/>
          </a:p>
        </p:txBody>
      </p:sp>
    </p:spTree>
    <p:extLst>
      <p:ext uri="{BB962C8B-B14F-4D97-AF65-F5344CB8AC3E}">
        <p14:creationId xmlns:p14="http://schemas.microsoft.com/office/powerpoint/2010/main" val="415487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19</a:t>
            </a:fld>
            <a:endParaRPr lang="en-US"/>
          </a:p>
        </p:txBody>
      </p:sp>
    </p:spTree>
    <p:extLst>
      <p:ext uri="{BB962C8B-B14F-4D97-AF65-F5344CB8AC3E}">
        <p14:creationId xmlns:p14="http://schemas.microsoft.com/office/powerpoint/2010/main" val="3395953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of the project is to create a proof of concept</a:t>
            </a:r>
            <a:r>
              <a:rPr lang="en-US" baseline="0" dirty="0" smtClean="0"/>
              <a:t> solution that could serve as a basis for a country-wide data repository</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a:t>
            </a:fld>
            <a:endParaRPr lang="en-US"/>
          </a:p>
        </p:txBody>
      </p:sp>
    </p:spTree>
    <p:extLst>
      <p:ext uri="{BB962C8B-B14F-4D97-AF65-F5344CB8AC3E}">
        <p14:creationId xmlns:p14="http://schemas.microsoft.com/office/powerpoint/2010/main" val="48466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20</a:t>
            </a:fld>
            <a:endParaRPr lang="en-US"/>
          </a:p>
        </p:txBody>
      </p:sp>
    </p:spTree>
    <p:extLst>
      <p:ext uri="{BB962C8B-B14F-4D97-AF65-F5344CB8AC3E}">
        <p14:creationId xmlns:p14="http://schemas.microsoft.com/office/powerpoint/2010/main" val="3974327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dirty="0" smtClean="0"/>
              <a:t>Next slide video</a:t>
            </a:r>
            <a:endParaRPr lang="en-US" dirty="0" smtClean="0"/>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21</a:t>
            </a:fld>
            <a:endParaRPr lang="en-US"/>
          </a:p>
        </p:txBody>
      </p:sp>
    </p:spTree>
    <p:extLst>
      <p:ext uri="{BB962C8B-B14F-4D97-AF65-F5344CB8AC3E}">
        <p14:creationId xmlns:p14="http://schemas.microsoft.com/office/powerpoint/2010/main" val="375328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22</a:t>
            </a:fld>
            <a:endParaRPr lang="en-US"/>
          </a:p>
        </p:txBody>
      </p:sp>
    </p:spTree>
    <p:extLst>
      <p:ext uri="{BB962C8B-B14F-4D97-AF65-F5344CB8AC3E}">
        <p14:creationId xmlns:p14="http://schemas.microsoft.com/office/powerpoint/2010/main" val="37532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23</a:t>
            </a:fld>
            <a:endParaRPr lang="en-US"/>
          </a:p>
        </p:txBody>
      </p:sp>
    </p:spTree>
    <p:extLst>
      <p:ext uri="{BB962C8B-B14F-4D97-AF65-F5344CB8AC3E}">
        <p14:creationId xmlns:p14="http://schemas.microsoft.com/office/powerpoint/2010/main" val="63251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24</a:t>
            </a:fld>
            <a:endParaRPr lang="en-US"/>
          </a:p>
        </p:txBody>
      </p:sp>
    </p:spTree>
    <p:extLst>
      <p:ext uri="{BB962C8B-B14F-4D97-AF65-F5344CB8AC3E}">
        <p14:creationId xmlns:p14="http://schemas.microsoft.com/office/powerpoint/2010/main" val="1620576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25</a:t>
            </a:fld>
            <a:endParaRPr lang="en-US"/>
          </a:p>
        </p:txBody>
      </p:sp>
    </p:spTree>
    <p:extLst>
      <p:ext uri="{BB962C8B-B14F-4D97-AF65-F5344CB8AC3E}">
        <p14:creationId xmlns:p14="http://schemas.microsoft.com/office/powerpoint/2010/main" val="3309020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26</a:t>
            </a:fld>
            <a:endParaRPr lang="en-US"/>
          </a:p>
        </p:txBody>
      </p:sp>
    </p:spTree>
    <p:extLst>
      <p:ext uri="{BB962C8B-B14F-4D97-AF65-F5344CB8AC3E}">
        <p14:creationId xmlns:p14="http://schemas.microsoft.com/office/powerpoint/2010/main" val="384650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Mira</a:t>
            </a:r>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27</a:t>
            </a:fld>
            <a:endParaRPr lang="en-US"/>
          </a:p>
        </p:txBody>
      </p:sp>
    </p:spTree>
    <p:extLst>
      <p:ext uri="{BB962C8B-B14F-4D97-AF65-F5344CB8AC3E}">
        <p14:creationId xmlns:p14="http://schemas.microsoft.com/office/powerpoint/2010/main" val="2549969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28</a:t>
            </a:fld>
            <a:endParaRPr lang="en-US"/>
          </a:p>
        </p:txBody>
      </p:sp>
    </p:spTree>
    <p:extLst>
      <p:ext uri="{BB962C8B-B14F-4D97-AF65-F5344CB8AC3E}">
        <p14:creationId xmlns:p14="http://schemas.microsoft.com/office/powerpoint/2010/main" val="484666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29</a:t>
            </a:fld>
            <a:endParaRPr lang="en-US"/>
          </a:p>
        </p:txBody>
      </p:sp>
    </p:spTree>
    <p:extLst>
      <p:ext uri="{BB962C8B-B14F-4D97-AF65-F5344CB8AC3E}">
        <p14:creationId xmlns:p14="http://schemas.microsoft.com/office/powerpoint/2010/main" val="370092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B74B0"/>
              </a:buClr>
            </a:pPr>
            <a:r>
              <a:rPr lang="en-US" dirty="0" smtClean="0"/>
              <a:t>CESNET </a:t>
            </a:r>
          </a:p>
          <a:p>
            <a:pPr marL="0" marR="0" indent="0" algn="l" defTabSz="914400" rtl="0" eaLnBrk="1" fontAlgn="auto" latinLnBrk="0" hangingPunct="1">
              <a:lnSpc>
                <a:spcPct val="100000"/>
              </a:lnSpc>
              <a:spcBef>
                <a:spcPts val="0"/>
              </a:spcBef>
              <a:spcAft>
                <a:spcPts val="0"/>
              </a:spcAft>
              <a:buClr>
                <a:srgbClr val="0B74B0"/>
              </a:buClr>
              <a:buSzTx/>
              <a:buFontTx/>
              <a:buNone/>
              <a:tabLst/>
              <a:defRPr/>
            </a:pPr>
            <a:r>
              <a:rPr lang="en-US" dirty="0" smtClean="0"/>
              <a:t>Operates and develops the national e-infrastructure for science, research and education </a:t>
            </a:r>
          </a:p>
          <a:p>
            <a:pPr>
              <a:buClr>
                <a:srgbClr val="0B74B0"/>
              </a:buClr>
            </a:pPr>
            <a:endParaRPr lang="en-US" dirty="0" smtClean="0"/>
          </a:p>
          <a:p>
            <a:pPr>
              <a:buClr>
                <a:srgbClr val="0B74B0"/>
              </a:buClr>
            </a:pPr>
            <a:r>
              <a:rPr lang="cs-CZ" dirty="0" err="1" smtClean="0"/>
              <a:t>Provides</a:t>
            </a:r>
            <a:endParaRPr lang="en-US" dirty="0" smtClean="0"/>
          </a:p>
          <a:p>
            <a:pPr lvl="1">
              <a:buClr>
                <a:srgbClr val="0B74B0"/>
              </a:buClr>
            </a:pPr>
            <a:r>
              <a:rPr lang="en-US" dirty="0" smtClean="0"/>
              <a:t>Networking infrastructure,</a:t>
            </a:r>
            <a:r>
              <a:rPr lang="en-US" baseline="0" dirty="0" smtClean="0"/>
              <a:t> </a:t>
            </a:r>
            <a:r>
              <a:rPr lang="cs-CZ" dirty="0" smtClean="0"/>
              <a:t>Czech </a:t>
            </a:r>
            <a:r>
              <a:rPr lang="cs-CZ" dirty="0" err="1" smtClean="0"/>
              <a:t>academic</a:t>
            </a:r>
            <a:r>
              <a:rPr lang="cs-CZ" dirty="0" smtClean="0"/>
              <a:t> </a:t>
            </a:r>
            <a:r>
              <a:rPr lang="en-US" dirty="0" smtClean="0"/>
              <a:t>identity,</a:t>
            </a:r>
            <a:r>
              <a:rPr lang="en-US" baseline="0" dirty="0" smtClean="0"/>
              <a:t> </a:t>
            </a:r>
            <a:r>
              <a:rPr lang="cs-CZ" dirty="0" err="1" smtClean="0"/>
              <a:t>federation</a:t>
            </a:r>
            <a:r>
              <a:rPr lang="cs-CZ" dirty="0" smtClean="0"/>
              <a:t> </a:t>
            </a:r>
            <a:r>
              <a:rPr lang="en-US" dirty="0" smtClean="0"/>
              <a:t>eduID.cz,</a:t>
            </a:r>
            <a:r>
              <a:rPr lang="en-US" baseline="0" dirty="0" smtClean="0"/>
              <a:t> </a:t>
            </a:r>
            <a:r>
              <a:rPr lang="en-US" b="1" dirty="0" smtClean="0"/>
              <a:t>Data storage (21PB of space),</a:t>
            </a:r>
            <a:r>
              <a:rPr lang="en-US" b="1" baseline="0" dirty="0" smtClean="0"/>
              <a:t> </a:t>
            </a:r>
            <a:r>
              <a:rPr lang="en-US" dirty="0" smtClean="0"/>
              <a:t>Collaborative environment,</a:t>
            </a:r>
            <a:r>
              <a:rPr lang="en-US" baseline="0" dirty="0" smtClean="0"/>
              <a:t> </a:t>
            </a:r>
            <a:r>
              <a:rPr lang="en-US" dirty="0" smtClean="0"/>
              <a:t>Distributed grid computing</a:t>
            </a:r>
          </a:p>
          <a:p>
            <a:pPr>
              <a:buClr>
                <a:srgbClr val="0B74B0"/>
              </a:buClr>
            </a:pPr>
            <a:r>
              <a:rPr lang="en-US" dirty="0" smtClean="0"/>
              <a:t>Well established and trustworthy</a:t>
            </a:r>
            <a:r>
              <a:rPr lang="en-US" baseline="0" dirty="0" smtClean="0"/>
              <a:t> </a:t>
            </a:r>
            <a:r>
              <a:rPr lang="en-US" dirty="0" smtClean="0"/>
              <a:t>academic service provider</a:t>
            </a:r>
          </a:p>
          <a:p>
            <a:pPr>
              <a:buClr>
                <a:srgbClr val="0B74B0"/>
              </a:buClr>
            </a:pPr>
            <a:endParaRPr lang="en-US" dirty="0" smtClean="0"/>
          </a:p>
          <a:p>
            <a:pPr>
              <a:buClr>
                <a:srgbClr val="0B74B0"/>
              </a:buClr>
            </a:pPr>
            <a:r>
              <a:rPr lang="en-US" dirty="0" smtClean="0"/>
              <a:t>In 2013, CIS and NTK joined forces and founded </a:t>
            </a:r>
            <a:r>
              <a:rPr lang="en-US" dirty="0" err="1" smtClean="0"/>
              <a:t>ChemTK</a:t>
            </a:r>
            <a:r>
              <a:rPr lang="en-US" dirty="0" smtClean="0"/>
              <a:t>, a shared library of chemistry, sharing not only books but also e-sources and people</a:t>
            </a:r>
          </a:p>
          <a:p>
            <a:pPr>
              <a:buClr>
                <a:srgbClr val="0B74B0"/>
              </a:buClr>
            </a:pPr>
            <a:r>
              <a:rPr lang="en-US" dirty="0" smtClean="0"/>
              <a:t>Department of Organic Chemistry of the Czech Academy of Sciences joined </a:t>
            </a:r>
            <a:r>
              <a:rPr lang="en-US" dirty="0" err="1" smtClean="0"/>
              <a:t>ChemTK</a:t>
            </a:r>
            <a:r>
              <a:rPr lang="en-US" dirty="0" smtClean="0"/>
              <a:t> in 2015</a:t>
            </a:r>
          </a:p>
          <a:p>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3</a:t>
            </a:fld>
            <a:endParaRPr lang="en-US"/>
          </a:p>
        </p:txBody>
      </p:sp>
    </p:spTree>
    <p:extLst>
      <p:ext uri="{BB962C8B-B14F-4D97-AF65-F5344CB8AC3E}">
        <p14:creationId xmlns:p14="http://schemas.microsoft.com/office/powerpoint/2010/main" val="2173437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30</a:t>
            </a:fld>
            <a:endParaRPr lang="en-US"/>
          </a:p>
        </p:txBody>
      </p:sp>
    </p:spTree>
    <p:extLst>
      <p:ext uri="{BB962C8B-B14F-4D97-AF65-F5344CB8AC3E}">
        <p14:creationId xmlns:p14="http://schemas.microsoft.com/office/powerpoint/2010/main" val="1944633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31</a:t>
            </a:fld>
            <a:endParaRPr lang="en-US"/>
          </a:p>
        </p:txBody>
      </p:sp>
    </p:spTree>
    <p:extLst>
      <p:ext uri="{BB962C8B-B14F-4D97-AF65-F5344CB8AC3E}">
        <p14:creationId xmlns:p14="http://schemas.microsoft.com/office/powerpoint/2010/main" val="3054208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Lukas</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4</a:t>
            </a:fld>
            <a:endParaRPr lang="en-US"/>
          </a:p>
        </p:txBody>
      </p:sp>
    </p:spTree>
    <p:extLst>
      <p:ext uri="{BB962C8B-B14F-4D97-AF65-F5344CB8AC3E}">
        <p14:creationId xmlns:p14="http://schemas.microsoft.com/office/powerpoint/2010/main" val="231303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5</a:t>
            </a:fld>
            <a:endParaRPr lang="en-US"/>
          </a:p>
        </p:txBody>
      </p:sp>
    </p:spTree>
    <p:extLst>
      <p:ext uri="{BB962C8B-B14F-4D97-AF65-F5344CB8AC3E}">
        <p14:creationId xmlns:p14="http://schemas.microsoft.com/office/powerpoint/2010/main" val="428805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Chemical equations</a:t>
            </a:r>
            <a:r>
              <a:rPr lang="en-US" baseline="0" dirty="0" smtClean="0"/>
              <a:t>, chemical formulas</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6</a:t>
            </a:fld>
            <a:endParaRPr lang="en-US"/>
          </a:p>
        </p:txBody>
      </p:sp>
    </p:spTree>
    <p:extLst>
      <p:ext uri="{BB962C8B-B14F-4D97-AF65-F5344CB8AC3E}">
        <p14:creationId xmlns:p14="http://schemas.microsoft.com/office/powerpoint/2010/main" val="2178717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7</a:t>
            </a:fld>
            <a:endParaRPr lang="en-US"/>
          </a:p>
        </p:txBody>
      </p:sp>
    </p:spTree>
    <p:extLst>
      <p:ext uri="{BB962C8B-B14F-4D97-AF65-F5344CB8AC3E}">
        <p14:creationId xmlns:p14="http://schemas.microsoft.com/office/powerpoint/2010/main" val="1701297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8</a:t>
            </a:fld>
            <a:endParaRPr lang="en-US"/>
          </a:p>
        </p:txBody>
      </p:sp>
    </p:spTree>
    <p:extLst>
      <p:ext uri="{BB962C8B-B14F-4D97-AF65-F5344CB8AC3E}">
        <p14:creationId xmlns:p14="http://schemas.microsoft.com/office/powerpoint/2010/main" val="348592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9</a:t>
            </a:fld>
            <a:endParaRPr lang="en-US"/>
          </a:p>
        </p:txBody>
      </p:sp>
    </p:spTree>
    <p:extLst>
      <p:ext uri="{BB962C8B-B14F-4D97-AF65-F5344CB8AC3E}">
        <p14:creationId xmlns:p14="http://schemas.microsoft.com/office/powerpoint/2010/main" val="275321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29512182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26825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41683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42085747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90167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11102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3/16/2016</a:t>
            </a:r>
            <a:endParaRPr lang="en-US"/>
          </a:p>
        </p:txBody>
      </p:sp>
      <p:sp>
        <p:nvSpPr>
          <p:cNvPr id="8" name="Footer Placeholder 7"/>
          <p:cNvSpPr>
            <a:spLocks noGrp="1"/>
          </p:cNvSpPr>
          <p:nvPr>
            <p:ph type="ftr" sz="quarter" idx="11"/>
          </p:nvPr>
        </p:nvSpPr>
        <p:spPr/>
        <p:txBody>
          <a:bodyPr/>
          <a:lstStyle/>
          <a:p>
            <a:r>
              <a:rPr lang="en-US" smtClean="0"/>
              <a:t>ilide2016conference, Jasná, Slovakia</a:t>
            </a:r>
            <a:endParaRPr lang="en-US"/>
          </a:p>
        </p:txBody>
      </p:sp>
      <p:sp>
        <p:nvSpPr>
          <p:cNvPr id="9" name="Slide Number Placeholder 8"/>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361683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3/16/2016</a:t>
            </a:r>
            <a:endParaRPr lang="en-US"/>
          </a:p>
        </p:txBody>
      </p:sp>
      <p:sp>
        <p:nvSpPr>
          <p:cNvPr id="4" name="Footer Placeholder 3"/>
          <p:cNvSpPr>
            <a:spLocks noGrp="1"/>
          </p:cNvSpPr>
          <p:nvPr>
            <p:ph type="ftr" sz="quarter" idx="11"/>
          </p:nvPr>
        </p:nvSpPr>
        <p:spPr/>
        <p:txBody>
          <a:bodyPr/>
          <a:lstStyle/>
          <a:p>
            <a:r>
              <a:rPr lang="en-US" smtClean="0"/>
              <a:t>ilide2016conference, Jasná, Slovakia</a:t>
            </a:r>
            <a:endParaRPr lang="en-US"/>
          </a:p>
        </p:txBody>
      </p:sp>
      <p:sp>
        <p:nvSpPr>
          <p:cNvPr id="5" name="Slide Number Placeholder 4"/>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273005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3/16/2016</a:t>
            </a:r>
            <a:endParaRPr lang="en-US"/>
          </a:p>
        </p:txBody>
      </p:sp>
      <p:sp>
        <p:nvSpPr>
          <p:cNvPr id="3" name="Footer Placeholder 2"/>
          <p:cNvSpPr>
            <a:spLocks noGrp="1"/>
          </p:cNvSpPr>
          <p:nvPr>
            <p:ph type="ftr" sz="quarter" idx="11"/>
          </p:nvPr>
        </p:nvSpPr>
        <p:spPr/>
        <p:txBody>
          <a:bodyPr/>
          <a:lstStyle/>
          <a:p>
            <a:r>
              <a:rPr lang="en-US" smtClean="0"/>
              <a:t>ilide2016conference, Jasná, Slovakia</a:t>
            </a:r>
            <a:endParaRPr lang="en-US"/>
          </a:p>
        </p:txBody>
      </p:sp>
      <p:sp>
        <p:nvSpPr>
          <p:cNvPr id="4" name="Slide Number Placeholder 3"/>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90675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3450353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867817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3/16/2016</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ilide2016conference, Jasná, Slovakia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DB22A3-6822-4D55-BBEF-DC44A67E4B7A}" type="slidenum">
              <a:rPr lang="en-US" smtClean="0"/>
              <a:t>‹#›</a:t>
            </a:fld>
            <a:endParaRPr lang="en-US" dirty="0"/>
          </a:p>
        </p:txBody>
      </p:sp>
    </p:spTree>
    <p:extLst>
      <p:ext uri="{BB962C8B-B14F-4D97-AF65-F5344CB8AC3E}">
        <p14:creationId xmlns:p14="http://schemas.microsoft.com/office/powerpoint/2010/main" val="88896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B74B0"/>
                </a:solidFill>
              </a:rPr>
              <a:t>Building cross-field national data repository</a:t>
            </a:r>
            <a:endParaRPr lang="en-US" b="1" dirty="0">
              <a:solidFill>
                <a:srgbClr val="0B74B0"/>
              </a:solidFill>
            </a:endParaRPr>
          </a:p>
        </p:txBody>
      </p:sp>
      <p:sp>
        <p:nvSpPr>
          <p:cNvPr id="3" name="Subtitle 2"/>
          <p:cNvSpPr>
            <a:spLocks noGrp="1"/>
          </p:cNvSpPr>
          <p:nvPr>
            <p:ph type="subTitle" idx="1"/>
          </p:nvPr>
        </p:nvSpPr>
        <p:spPr>
          <a:xfrm>
            <a:off x="1371600" y="3886200"/>
            <a:ext cx="6400800" cy="1371600"/>
          </a:xfrm>
        </p:spPr>
        <p:txBody>
          <a:bodyPr/>
          <a:lstStyle/>
          <a:p>
            <a:r>
              <a:rPr lang="en-US" dirty="0" smtClean="0"/>
              <a:t>Miroslav  </a:t>
            </a:r>
            <a:r>
              <a:rPr lang="cs-CZ" dirty="0" smtClean="0"/>
              <a:t>Šimek</a:t>
            </a:r>
          </a:p>
          <a:p>
            <a:r>
              <a:rPr lang="cs-CZ" dirty="0" smtClean="0"/>
              <a:t>Lukáš </a:t>
            </a:r>
            <a:r>
              <a:rPr lang="cs-CZ" dirty="0" err="1" smtClean="0"/>
              <a:t>Koštenský</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66347"/>
            <a:ext cx="1981200" cy="87812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636" y="328720"/>
            <a:ext cx="2038350" cy="5533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684" y="5562600"/>
            <a:ext cx="2167132" cy="107899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8182" y="5562600"/>
            <a:ext cx="1695450" cy="1089932"/>
          </a:xfrm>
          <a:prstGeom prst="rect">
            <a:avLst/>
          </a:prstGeom>
        </p:spPr>
      </p:pic>
    </p:spTree>
    <p:extLst>
      <p:ext uri="{BB962C8B-B14F-4D97-AF65-F5344CB8AC3E}">
        <p14:creationId xmlns:p14="http://schemas.microsoft.com/office/powerpoint/2010/main" val="3205537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928556"/>
            <a:ext cx="5233988" cy="3634044"/>
          </a:xfrm>
          <a:prstGeom prst="rect">
            <a:avLst/>
          </a:prstGeom>
        </p:spPr>
      </p:pic>
      <p:sp>
        <p:nvSpPr>
          <p:cNvPr id="11" name="TextovéPole 10"/>
          <p:cNvSpPr txBox="1"/>
          <p:nvPr/>
        </p:nvSpPr>
        <p:spPr>
          <a:xfrm>
            <a:off x="1656522" y="5593070"/>
            <a:ext cx="5569538" cy="646331"/>
          </a:xfrm>
          <a:prstGeom prst="rect">
            <a:avLst/>
          </a:prstGeom>
          <a:noFill/>
        </p:spPr>
        <p:txBody>
          <a:bodyPr wrap="none" rtlCol="0">
            <a:spAutoFit/>
          </a:bodyPr>
          <a:lstStyle/>
          <a:p>
            <a:r>
              <a:rPr lang="en-US" dirty="0" smtClean="0"/>
              <a:t>Source: Multi-disciplinary approaches to Romany Studies,</a:t>
            </a:r>
          </a:p>
          <a:p>
            <a:r>
              <a:rPr lang="en-US" dirty="0" smtClean="0"/>
              <a:t>CEU 2007-2009</a:t>
            </a:r>
            <a:endParaRPr lang="cs-CZ" dirty="0"/>
          </a:p>
        </p:txBody>
      </p:sp>
    </p:spTree>
    <p:extLst>
      <p:ext uri="{BB962C8B-B14F-4D97-AF65-F5344CB8AC3E}">
        <p14:creationId xmlns:p14="http://schemas.microsoft.com/office/powerpoint/2010/main" val="4233645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457200" y="1600201"/>
            <a:ext cx="8229600" cy="4114800"/>
          </a:xfrm>
        </p:spPr>
        <p:txBody>
          <a:bodyPr>
            <a:normAutofit fontScale="77500" lnSpcReduction="20000"/>
          </a:bodyPr>
          <a:lstStyle/>
          <a:p>
            <a:pPr>
              <a:buClr>
                <a:srgbClr val="0B74B0"/>
              </a:buClr>
            </a:pPr>
            <a:r>
              <a:rPr lang="en-US" dirty="0" smtClean="0"/>
              <a:t>Need to store recordings of interviews with Roma people from the Czech Republic and Slovakia together with different searchable metadata</a:t>
            </a:r>
          </a:p>
          <a:p>
            <a:pPr lvl="1">
              <a:buClr>
                <a:srgbClr val="0B74B0"/>
              </a:buClr>
            </a:pPr>
            <a:r>
              <a:rPr lang="en-US" dirty="0" smtClean="0"/>
              <a:t>Technical (where, when, data format, …)</a:t>
            </a:r>
          </a:p>
          <a:p>
            <a:pPr lvl="1">
              <a:buClr>
                <a:srgbClr val="0B74B0"/>
              </a:buClr>
            </a:pPr>
            <a:r>
              <a:rPr lang="en-US" dirty="0" smtClean="0"/>
              <a:t>Personal (who, personal relations, …)</a:t>
            </a:r>
          </a:p>
          <a:p>
            <a:pPr lvl="1">
              <a:buClr>
                <a:srgbClr val="0B74B0"/>
              </a:buClr>
            </a:pPr>
            <a:r>
              <a:rPr lang="en-US" dirty="0" smtClean="0"/>
              <a:t>Transcriptions, interview topics and summaries, tags, …</a:t>
            </a:r>
          </a:p>
          <a:p>
            <a:pPr>
              <a:buClr>
                <a:srgbClr val="0B74B0"/>
              </a:buClr>
            </a:pPr>
            <a:r>
              <a:rPr lang="en-US" dirty="0" smtClean="0"/>
              <a:t>Problems:</a:t>
            </a:r>
          </a:p>
          <a:p>
            <a:pPr lvl="1">
              <a:buClr>
                <a:srgbClr val="0B74B0"/>
              </a:buClr>
            </a:pPr>
            <a:r>
              <a:rPr lang="en-US" dirty="0" smtClean="0"/>
              <a:t>Both data (recordings) and metadata contain </a:t>
            </a:r>
            <a:r>
              <a:rPr lang="en-US" b="1" dirty="0" smtClean="0"/>
              <a:t>personal information</a:t>
            </a:r>
            <a:r>
              <a:rPr lang="en-US" dirty="0" smtClean="0"/>
              <a:t> that should be visible only for the team members</a:t>
            </a:r>
          </a:p>
          <a:p>
            <a:pPr lvl="1">
              <a:buClr>
                <a:srgbClr val="0B74B0"/>
              </a:buClr>
            </a:pPr>
            <a:r>
              <a:rPr lang="en-US" dirty="0" smtClean="0"/>
              <a:t>Some parts of the recordings may contain descriptions of activities that could not be disclosed at the moment, should not be available even to the team but might be disclosed later</a:t>
            </a: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45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457200" y="1600201"/>
            <a:ext cx="8229600" cy="4114800"/>
          </a:xfrm>
        </p:spPr>
        <p:txBody>
          <a:bodyPr>
            <a:normAutofit fontScale="77500" lnSpcReduction="20000"/>
          </a:bodyPr>
          <a:lstStyle/>
          <a:p>
            <a:pPr>
              <a:buClr>
                <a:srgbClr val="0B74B0"/>
              </a:buClr>
            </a:pPr>
            <a:r>
              <a:rPr lang="en-US" dirty="0" smtClean="0"/>
              <a:t>From the data point of view, one resource (in this case a video recording) should have several manifestations:</a:t>
            </a:r>
          </a:p>
          <a:p>
            <a:pPr lvl="1">
              <a:buClr>
                <a:srgbClr val="0B74B0"/>
              </a:buClr>
            </a:pPr>
            <a:r>
              <a:rPr lang="en-US" dirty="0" smtClean="0"/>
              <a:t>Full version, archived but not available to anyone but the author</a:t>
            </a:r>
          </a:p>
          <a:p>
            <a:pPr lvl="1">
              <a:buClr>
                <a:srgbClr val="0B74B0"/>
              </a:buClr>
            </a:pPr>
            <a:r>
              <a:rPr lang="en-US" dirty="0" smtClean="0"/>
              <a:t>Version with some of the information stripped/blackened for the team members</a:t>
            </a:r>
          </a:p>
          <a:p>
            <a:pPr lvl="1">
              <a:buClr>
                <a:srgbClr val="0B74B0"/>
              </a:buClr>
            </a:pPr>
            <a:r>
              <a:rPr lang="en-US" dirty="0" smtClean="0"/>
              <a:t>Even more stripped version for public use</a:t>
            </a:r>
          </a:p>
          <a:p>
            <a:pPr>
              <a:buClr>
                <a:srgbClr val="0B74B0"/>
              </a:buClr>
            </a:pPr>
            <a:r>
              <a:rPr lang="en-US" dirty="0" smtClean="0"/>
              <a:t>DTTO for metadata</a:t>
            </a:r>
          </a:p>
          <a:p>
            <a:pPr lvl="1">
              <a:buClr>
                <a:srgbClr val="0B74B0"/>
              </a:buClr>
            </a:pPr>
            <a:r>
              <a:rPr lang="en-US" dirty="0" smtClean="0"/>
              <a:t>Highest protection: SSN and other person identifiers</a:t>
            </a:r>
          </a:p>
          <a:p>
            <a:pPr lvl="1">
              <a:buClr>
                <a:srgbClr val="0B74B0"/>
              </a:buClr>
            </a:pPr>
            <a:r>
              <a:rPr lang="en-US" dirty="0" smtClean="0"/>
              <a:t>Medium protection: date of birth</a:t>
            </a:r>
          </a:p>
          <a:p>
            <a:pPr lvl="1">
              <a:buClr>
                <a:srgbClr val="0B74B0"/>
              </a:buClr>
            </a:pPr>
            <a:r>
              <a:rPr lang="en-US" dirty="0" smtClean="0"/>
              <a:t>No protection: age</a:t>
            </a:r>
          </a:p>
          <a:p>
            <a:pPr>
              <a:buClr>
                <a:srgbClr val="0B74B0"/>
              </a:buClr>
            </a:pPr>
            <a:r>
              <a:rPr lang="en-US" dirty="0" smtClean="0"/>
              <a:t>The sets of data and metadata with a given level of protection changes in time</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62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Comparison</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1" name="Tabulka 10"/>
          <p:cNvGraphicFramePr>
            <a:graphicFrameLocks noGrp="1"/>
          </p:cNvGraphicFramePr>
          <p:nvPr>
            <p:extLst>
              <p:ext uri="{D42A27DB-BD31-4B8C-83A1-F6EECF244321}">
                <p14:modId xmlns:p14="http://schemas.microsoft.com/office/powerpoint/2010/main" val="1566671134"/>
              </p:ext>
            </p:extLst>
          </p:nvPr>
        </p:nvGraphicFramePr>
        <p:xfrm>
          <a:off x="152400" y="1219200"/>
          <a:ext cx="8839200" cy="5217160"/>
        </p:xfrm>
        <a:graphic>
          <a:graphicData uri="http://schemas.openxmlformats.org/drawingml/2006/table">
            <a:tbl>
              <a:tblPr firstRow="1" bandRow="1">
                <a:tableStyleId>{3B4B98B0-60AC-42C2-AFA5-B58CD77FA1E5}</a:tableStyleId>
              </a:tblPr>
              <a:tblGrid>
                <a:gridCol w="1371599"/>
                <a:gridCol w="2714446"/>
                <a:gridCol w="2543355"/>
                <a:gridCol w="2209800"/>
              </a:tblGrid>
              <a:tr h="370840">
                <a:tc>
                  <a:txBody>
                    <a:bodyPr/>
                    <a:lstStyle/>
                    <a:p>
                      <a:endParaRPr lang="en-US" dirty="0" smtClean="0"/>
                    </a:p>
                  </a:txBody>
                  <a:tcPr/>
                </a:tc>
                <a:tc>
                  <a:txBody>
                    <a:bodyPr/>
                    <a:lstStyle/>
                    <a:p>
                      <a:r>
                        <a:rPr lang="en-US" dirty="0" smtClean="0"/>
                        <a:t>Chemists</a:t>
                      </a:r>
                    </a:p>
                  </a:txBody>
                  <a:tcPr/>
                </a:tc>
                <a:tc>
                  <a:txBody>
                    <a:bodyPr/>
                    <a:lstStyle/>
                    <a:p>
                      <a:r>
                        <a:rPr lang="en-US" dirty="0" smtClean="0"/>
                        <a:t>Romany Studies</a:t>
                      </a:r>
                      <a:endParaRPr lang="cs-CZ" dirty="0"/>
                    </a:p>
                  </a:txBody>
                  <a:tcPr/>
                </a:tc>
                <a:tc>
                  <a:txBody>
                    <a:bodyPr/>
                    <a:lstStyle/>
                    <a:p>
                      <a:r>
                        <a:rPr lang="en-US" dirty="0" smtClean="0"/>
                        <a:t>Classical libraries</a:t>
                      </a:r>
                      <a:endParaRPr lang="cs-CZ" dirty="0"/>
                    </a:p>
                  </a:txBody>
                  <a:tcPr/>
                </a:tc>
              </a:tr>
              <a:tr h="370840">
                <a:tc>
                  <a:txBody>
                    <a:bodyPr/>
                    <a:lstStyle/>
                    <a:p>
                      <a:r>
                        <a:rPr lang="en-US" b="1" dirty="0" smtClean="0"/>
                        <a:t>Data formats</a:t>
                      </a:r>
                    </a:p>
                  </a:txBody>
                  <a:tcPr/>
                </a:tc>
                <a:tc>
                  <a:txBody>
                    <a:bodyPr/>
                    <a:lstStyle/>
                    <a:p>
                      <a:r>
                        <a:rPr lang="en-US" dirty="0" smtClean="0"/>
                        <a:t>Mainly specialized data formats:</a:t>
                      </a:r>
                    </a:p>
                    <a:p>
                      <a:endParaRPr lang="en-US" dirty="0" smtClean="0"/>
                    </a:p>
                    <a:p>
                      <a:r>
                        <a:rPr lang="en-US" dirty="0" smtClean="0"/>
                        <a:t>Molecules, reactions, spectra,</a:t>
                      </a:r>
                      <a:r>
                        <a:rPr lang="en-US" baseline="0" dirty="0" smtClean="0"/>
                        <a:t> other measurements</a:t>
                      </a:r>
                      <a:endParaRPr lang="en-US" dirty="0" smtClean="0"/>
                    </a:p>
                  </a:txBody>
                  <a:tcPr/>
                </a:tc>
                <a:tc>
                  <a:txBody>
                    <a:bodyPr/>
                    <a:lstStyle/>
                    <a:p>
                      <a:r>
                        <a:rPr lang="en-US" dirty="0" smtClean="0"/>
                        <a:t>Mainly annotated multimedia:</a:t>
                      </a:r>
                    </a:p>
                    <a:p>
                      <a:endParaRPr lang="en-US" dirty="0" smtClean="0"/>
                    </a:p>
                    <a:p>
                      <a:r>
                        <a:rPr lang="en-US" dirty="0" smtClean="0"/>
                        <a:t>Videos, metadata about people,</a:t>
                      </a:r>
                      <a:r>
                        <a:rPr lang="en-US" baseline="0" dirty="0" smtClean="0"/>
                        <a:t> personal relations</a:t>
                      </a:r>
                      <a:endParaRPr lang="cs-CZ" dirty="0"/>
                    </a:p>
                  </a:txBody>
                  <a:tcPr/>
                </a:tc>
                <a:tc>
                  <a:txBody>
                    <a:bodyPr/>
                    <a:lstStyle/>
                    <a:p>
                      <a:r>
                        <a:rPr lang="en-US" dirty="0" smtClean="0"/>
                        <a:t>Classical</a:t>
                      </a:r>
                      <a:r>
                        <a:rPr lang="en-US" baseline="0" dirty="0" smtClean="0"/>
                        <a:t> </a:t>
                      </a:r>
                      <a:r>
                        <a:rPr lang="en-US" baseline="0" dirty="0" err="1" smtClean="0"/>
                        <a:t>DCTerms</a:t>
                      </a:r>
                      <a:r>
                        <a:rPr lang="en-US" baseline="0" dirty="0" smtClean="0"/>
                        <a:t> as you know them:</a:t>
                      </a:r>
                    </a:p>
                    <a:p>
                      <a:endParaRPr lang="en-US" dirty="0" smtClean="0"/>
                    </a:p>
                    <a:p>
                      <a:r>
                        <a:rPr lang="en-US" dirty="0" smtClean="0"/>
                        <a:t>Title, Author,</a:t>
                      </a:r>
                      <a:r>
                        <a:rPr lang="en-US" baseline="0" dirty="0" smtClean="0"/>
                        <a:t> Abstract, …</a:t>
                      </a:r>
                    </a:p>
                  </a:txBody>
                  <a:tcPr/>
                </a:tc>
              </a:tr>
              <a:tr h="370840">
                <a:tc>
                  <a:txBody>
                    <a:bodyPr/>
                    <a:lstStyle/>
                    <a:p>
                      <a:r>
                        <a:rPr lang="en-US" b="1" dirty="0" smtClean="0"/>
                        <a:t>Search</a:t>
                      </a:r>
                    </a:p>
                  </a:txBody>
                  <a:tcPr/>
                </a:tc>
                <a:tc>
                  <a:txBody>
                    <a:bodyPr/>
                    <a:lstStyle/>
                    <a:p>
                      <a:r>
                        <a:rPr lang="en-US" dirty="0" smtClean="0"/>
                        <a:t>Substructure</a:t>
                      </a:r>
                      <a:r>
                        <a:rPr lang="en-US" baseline="0" dirty="0" smtClean="0"/>
                        <a:t> search, search by features in graphs, in metadata ann.</a:t>
                      </a:r>
                      <a:endParaRPr lang="en-US" dirty="0" smtClean="0"/>
                    </a:p>
                  </a:txBody>
                  <a:tcPr/>
                </a:tc>
                <a:tc>
                  <a:txBody>
                    <a:bodyPr/>
                    <a:lstStyle/>
                    <a:p>
                      <a:r>
                        <a:rPr lang="en-US" dirty="0" smtClean="0"/>
                        <a:t>Searching in metadata annotations, transcriptions, …</a:t>
                      </a:r>
                      <a:endParaRPr lang="cs-CZ" dirty="0"/>
                    </a:p>
                  </a:txBody>
                  <a:tcPr/>
                </a:tc>
                <a:tc>
                  <a:txBody>
                    <a:bodyPr/>
                    <a:lstStyle/>
                    <a:p>
                      <a:r>
                        <a:rPr lang="en-US" baseline="0" dirty="0" smtClean="0"/>
                        <a:t>Searching in metadata annotations</a:t>
                      </a:r>
                    </a:p>
                  </a:txBody>
                  <a:tcPr/>
                </a:tc>
              </a:tr>
              <a:tr h="370840">
                <a:tc>
                  <a:txBody>
                    <a:bodyPr/>
                    <a:lstStyle/>
                    <a:p>
                      <a:r>
                        <a:rPr lang="en-US" b="1" dirty="0" smtClean="0"/>
                        <a:t>Data amounts</a:t>
                      </a:r>
                    </a:p>
                  </a:txBody>
                  <a:tcPr/>
                </a:tc>
                <a:tc>
                  <a:txBody>
                    <a:bodyPr/>
                    <a:lstStyle/>
                    <a:p>
                      <a:r>
                        <a:rPr lang="en-US" dirty="0" smtClean="0"/>
                        <a:t>Huge (in case of computational chemistry)</a:t>
                      </a:r>
                    </a:p>
                  </a:txBody>
                  <a:tcPr/>
                </a:tc>
                <a:tc>
                  <a:txBody>
                    <a:bodyPr/>
                    <a:lstStyle/>
                    <a:p>
                      <a:r>
                        <a:rPr lang="en-US" dirty="0" smtClean="0"/>
                        <a:t>Large</a:t>
                      </a:r>
                      <a:endParaRPr lang="cs-CZ" dirty="0"/>
                    </a:p>
                  </a:txBody>
                  <a:tcPr/>
                </a:tc>
                <a:tc>
                  <a:txBody>
                    <a:bodyPr/>
                    <a:lstStyle/>
                    <a:p>
                      <a:r>
                        <a:rPr lang="en-US" baseline="0" dirty="0" smtClean="0"/>
                        <a:t>If not storing digitized data, moderate</a:t>
                      </a:r>
                    </a:p>
                  </a:txBody>
                  <a:tcPr/>
                </a:tc>
              </a:tr>
              <a:tr h="370840">
                <a:tc>
                  <a:txBody>
                    <a:bodyPr/>
                    <a:lstStyle/>
                    <a:p>
                      <a:r>
                        <a:rPr lang="en-US" b="1" dirty="0" smtClean="0"/>
                        <a:t>Security</a:t>
                      </a:r>
                    </a:p>
                  </a:txBody>
                  <a:tcPr/>
                </a:tc>
                <a:tc>
                  <a:txBody>
                    <a:bodyPr/>
                    <a:lstStyle/>
                    <a:p>
                      <a:r>
                        <a:rPr lang="en-US" dirty="0" smtClean="0"/>
                        <a:t>Very well defined and enforced</a:t>
                      </a:r>
                    </a:p>
                  </a:txBody>
                  <a:tcPr/>
                </a:tc>
                <a:tc>
                  <a:txBody>
                    <a:bodyPr/>
                    <a:lstStyle/>
                    <a:p>
                      <a:r>
                        <a:rPr lang="en-US" dirty="0" smtClean="0"/>
                        <a:t>Very well defined and enforced, to the level of single </a:t>
                      </a:r>
                      <a:r>
                        <a:rPr lang="en-US" dirty="0" err="1" smtClean="0"/>
                        <a:t>metadatum</a:t>
                      </a:r>
                      <a:endParaRPr lang="cs-CZ" dirty="0"/>
                    </a:p>
                  </a:txBody>
                  <a:tcPr/>
                </a:tc>
                <a:tc>
                  <a:txBody>
                    <a:bodyPr/>
                    <a:lstStyle/>
                    <a:p>
                      <a:r>
                        <a:rPr lang="en-US" baseline="0" dirty="0" smtClean="0"/>
                        <a:t>“Everything should be public, open access is the goal”</a:t>
                      </a:r>
                    </a:p>
                  </a:txBody>
                  <a:tcPr/>
                </a:tc>
              </a:tr>
              <a:tr h="370840">
                <a:tc>
                  <a:txBody>
                    <a:bodyPr/>
                    <a:lstStyle/>
                    <a:p>
                      <a:r>
                        <a:rPr lang="en-US" b="1" dirty="0" smtClean="0"/>
                        <a:t>Data entry</a:t>
                      </a:r>
                    </a:p>
                  </a:txBody>
                  <a:tcPr/>
                </a:tc>
                <a:tc>
                  <a:txBody>
                    <a:bodyPr/>
                    <a:lstStyle/>
                    <a:p>
                      <a:r>
                        <a:rPr lang="en-US" dirty="0" smtClean="0"/>
                        <a:t>“Do not bother me with</a:t>
                      </a:r>
                      <a:r>
                        <a:rPr lang="en-US" baseline="0" dirty="0" smtClean="0"/>
                        <a:t> that</a:t>
                      </a:r>
                      <a:r>
                        <a:rPr lang="en-US" dirty="0" smtClean="0"/>
                        <a:t>”</a:t>
                      </a:r>
                    </a:p>
                  </a:txBody>
                  <a:tcPr/>
                </a:tc>
                <a:tc>
                  <a:txBody>
                    <a:bodyPr/>
                    <a:lstStyle/>
                    <a:p>
                      <a:r>
                        <a:rPr lang="en-US" dirty="0" smtClean="0"/>
                        <a:t>“I know</a:t>
                      </a:r>
                      <a:r>
                        <a:rPr lang="en-US" baseline="0" dirty="0" smtClean="0"/>
                        <a:t> I have to add transcriptions</a:t>
                      </a:r>
                      <a:r>
                        <a:rPr lang="en-US" dirty="0" smtClean="0"/>
                        <a:t>”</a:t>
                      </a:r>
                      <a:endParaRPr lang="cs-CZ" dirty="0"/>
                    </a:p>
                  </a:txBody>
                  <a:tcPr/>
                </a:tc>
                <a:tc>
                  <a:txBody>
                    <a:bodyPr/>
                    <a:lstStyle/>
                    <a:p>
                      <a:r>
                        <a:rPr lang="en-US" baseline="0" dirty="0" smtClean="0"/>
                        <a:t>Metadata specialists entering info</a:t>
                      </a:r>
                    </a:p>
                  </a:txBody>
                  <a:tcPr/>
                </a:tc>
              </a:tr>
            </a:tbl>
          </a:graphicData>
        </a:graphic>
      </p:graphicFrame>
    </p:spTree>
    <p:extLst>
      <p:ext uri="{BB962C8B-B14F-4D97-AF65-F5344CB8AC3E}">
        <p14:creationId xmlns:p14="http://schemas.microsoft.com/office/powerpoint/2010/main" val="2496935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lstStyle/>
          <a:p>
            <a:r>
              <a:rPr lang="en-US" b="1" dirty="0" smtClean="0">
                <a:solidFill>
                  <a:srgbClr val="0B74B0"/>
                </a:solidFill>
              </a:rPr>
              <a:t>Our Quest</a:t>
            </a:r>
            <a:endParaRPr lang="en-US" b="1" dirty="0">
              <a:solidFill>
                <a:srgbClr val="0B74B0"/>
              </a:solidFill>
            </a:endParaRPr>
          </a:p>
        </p:txBody>
      </p:sp>
      <p:sp>
        <p:nvSpPr>
          <p:cNvPr id="3" name="Content Placeholder 2"/>
          <p:cNvSpPr>
            <a:spLocks noGrp="1"/>
          </p:cNvSpPr>
          <p:nvPr>
            <p:ph idx="1"/>
          </p:nvPr>
        </p:nvSpPr>
        <p:spPr>
          <a:xfrm>
            <a:off x="457200" y="1600200"/>
            <a:ext cx="8229600" cy="4785201"/>
          </a:xfrm>
        </p:spPr>
        <p:txBody>
          <a:bodyPr>
            <a:normAutofit fontScale="92500" lnSpcReduction="20000"/>
          </a:bodyPr>
          <a:lstStyle/>
          <a:p>
            <a:pPr>
              <a:buClr>
                <a:srgbClr val="0B74B0"/>
              </a:buClr>
            </a:pPr>
            <a:r>
              <a:rPr lang="en-US" dirty="0" smtClean="0"/>
              <a:t>Data repository containing diverse data and associated metadata and providing customizable UI for searching, viewing and basic editing the data</a:t>
            </a:r>
          </a:p>
          <a:p>
            <a:pPr>
              <a:buClr>
                <a:srgbClr val="0B74B0"/>
              </a:buClr>
            </a:pPr>
            <a:r>
              <a:rPr lang="en-US" dirty="0" smtClean="0"/>
              <a:t>Easy to use tools for data filling</a:t>
            </a:r>
          </a:p>
          <a:p>
            <a:pPr lvl="1">
              <a:buClr>
                <a:srgbClr val="0B74B0"/>
              </a:buClr>
            </a:pPr>
            <a:r>
              <a:rPr lang="en-US" dirty="0" smtClean="0"/>
              <a:t>For chemistry, automatically send laboratory data to the server, run algorithms on measured data to identify and index search features</a:t>
            </a:r>
          </a:p>
          <a:p>
            <a:pPr lvl="1">
              <a:buClr>
                <a:srgbClr val="0B74B0"/>
              </a:buClr>
            </a:pPr>
            <a:r>
              <a:rPr lang="en-US" dirty="0" smtClean="0"/>
              <a:t>For Romany studies, have a mobile application for audio/video capture together with tagging and transcription tools, sending the data directly to the repository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1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lstStyle/>
          <a:p>
            <a:r>
              <a:rPr lang="en-US" b="1" dirty="0" smtClean="0">
                <a:solidFill>
                  <a:srgbClr val="0B74B0"/>
                </a:solidFill>
              </a:rPr>
              <a:t>Architecture</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Krychle 17"/>
          <p:cNvSpPr/>
          <p:nvPr/>
        </p:nvSpPr>
        <p:spPr>
          <a:xfrm>
            <a:off x="2133600" y="1295400"/>
            <a:ext cx="1600200" cy="388934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UI layer based on Django</a:t>
            </a:r>
            <a:endParaRPr lang="cs-CZ" dirty="0"/>
          </a:p>
        </p:txBody>
      </p:sp>
      <p:sp>
        <p:nvSpPr>
          <p:cNvPr id="19" name="Obousměrná vodorovná šipka 18"/>
          <p:cNvSpPr/>
          <p:nvPr/>
        </p:nvSpPr>
        <p:spPr>
          <a:xfrm>
            <a:off x="517321" y="3033644"/>
            <a:ext cx="15240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1" name="Obousměrná vodorovná šipka 20"/>
          <p:cNvSpPr/>
          <p:nvPr/>
        </p:nvSpPr>
        <p:spPr>
          <a:xfrm>
            <a:off x="3473042" y="3033644"/>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5" name="Krychle 14"/>
          <p:cNvSpPr/>
          <p:nvPr/>
        </p:nvSpPr>
        <p:spPr>
          <a:xfrm>
            <a:off x="4038600" y="1295400"/>
            <a:ext cx="1752600" cy="388934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Data access layer</a:t>
            </a:r>
            <a:endParaRPr lang="cs-CZ" dirty="0"/>
          </a:p>
        </p:txBody>
      </p:sp>
      <p:sp>
        <p:nvSpPr>
          <p:cNvPr id="16" name="Pětiúhelník 15"/>
          <p:cNvSpPr/>
          <p:nvPr/>
        </p:nvSpPr>
        <p:spPr>
          <a:xfrm rot="16200000">
            <a:off x="3878098" y="5097298"/>
            <a:ext cx="930604"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Model definition</a:t>
            </a:r>
            <a:endParaRPr lang="cs-CZ" sz="1200" dirty="0"/>
          </a:p>
        </p:txBody>
      </p:sp>
      <p:sp>
        <p:nvSpPr>
          <p:cNvPr id="17" name="Pětiúhelník 16"/>
          <p:cNvSpPr/>
          <p:nvPr/>
        </p:nvSpPr>
        <p:spPr>
          <a:xfrm rot="16200000">
            <a:off x="4500169" y="5085651"/>
            <a:ext cx="953897"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Model definition</a:t>
            </a:r>
            <a:endParaRPr lang="cs-CZ" sz="1200" dirty="0"/>
          </a:p>
        </p:txBody>
      </p:sp>
      <p:sp>
        <p:nvSpPr>
          <p:cNvPr id="22" name="Obousměrná vodorovná šipka 21"/>
          <p:cNvSpPr/>
          <p:nvPr/>
        </p:nvSpPr>
        <p:spPr>
          <a:xfrm>
            <a:off x="5657850" y="1760149"/>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3" name="Obousměrná vodorovná šipka 22"/>
          <p:cNvSpPr/>
          <p:nvPr/>
        </p:nvSpPr>
        <p:spPr>
          <a:xfrm>
            <a:off x="5638800" y="3061960"/>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2" name="Krychle 11"/>
          <p:cNvSpPr/>
          <p:nvPr/>
        </p:nvSpPr>
        <p:spPr>
          <a:xfrm>
            <a:off x="6172200" y="1295400"/>
            <a:ext cx="1676400" cy="1158081"/>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Repository backend</a:t>
            </a:r>
            <a:endParaRPr lang="cs-CZ" dirty="0"/>
          </a:p>
        </p:txBody>
      </p:sp>
      <p:sp>
        <p:nvSpPr>
          <p:cNvPr id="14" name="Krychle 13"/>
          <p:cNvSpPr/>
          <p:nvPr/>
        </p:nvSpPr>
        <p:spPr>
          <a:xfrm>
            <a:off x="6172200" y="2633793"/>
            <a:ext cx="1676400" cy="1158081"/>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Search backend</a:t>
            </a:r>
            <a:endParaRPr lang="cs-CZ" dirty="0"/>
          </a:p>
        </p:txBody>
      </p:sp>
      <p:sp>
        <p:nvSpPr>
          <p:cNvPr id="25" name="Obousměrná vodorovná šipka 24"/>
          <p:cNvSpPr/>
          <p:nvPr/>
        </p:nvSpPr>
        <p:spPr>
          <a:xfrm>
            <a:off x="5638800" y="4456181"/>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4" name="Krychle 23"/>
          <p:cNvSpPr/>
          <p:nvPr/>
        </p:nvSpPr>
        <p:spPr>
          <a:xfrm>
            <a:off x="6168879" y="4014077"/>
            <a:ext cx="1676400" cy="1170669"/>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Automatic</a:t>
            </a:r>
          </a:p>
          <a:p>
            <a:pPr algn="ctr"/>
            <a:r>
              <a:rPr lang="en-US" dirty="0" smtClean="0"/>
              <a:t>tasks</a:t>
            </a:r>
            <a:endParaRPr lang="cs-CZ" dirty="0"/>
          </a:p>
        </p:txBody>
      </p:sp>
      <p:sp>
        <p:nvSpPr>
          <p:cNvPr id="26" name="Pětiúhelník 25"/>
          <p:cNvSpPr/>
          <p:nvPr/>
        </p:nvSpPr>
        <p:spPr>
          <a:xfrm rot="16200000">
            <a:off x="1952276" y="5095526"/>
            <a:ext cx="934148"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Metadata view</a:t>
            </a:r>
          </a:p>
        </p:txBody>
      </p:sp>
      <p:sp>
        <p:nvSpPr>
          <p:cNvPr id="27" name="Pětiúhelník 26"/>
          <p:cNvSpPr/>
          <p:nvPr/>
        </p:nvSpPr>
        <p:spPr>
          <a:xfrm rot="16200000">
            <a:off x="2532688" y="5095526"/>
            <a:ext cx="934148"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Metadata view</a:t>
            </a:r>
          </a:p>
        </p:txBody>
      </p:sp>
      <p:sp>
        <p:nvSpPr>
          <p:cNvPr id="29" name="Obdélník 28"/>
          <p:cNvSpPr/>
          <p:nvPr/>
        </p:nvSpPr>
        <p:spPr>
          <a:xfrm rot="5400000">
            <a:off x="4457481" y="5449652"/>
            <a:ext cx="512182"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cs-CZ" sz="5400" b="0" cap="none" spc="0" dirty="0">
              <a:ln w="0"/>
              <a:solidFill>
                <a:schemeClr val="tx1"/>
              </a:solidFill>
              <a:effectLst>
                <a:outerShdw blurRad="38100" dist="19050" dir="2700000" algn="tl" rotWithShape="0">
                  <a:schemeClr val="dk1">
                    <a:alpha val="40000"/>
                  </a:schemeClr>
                </a:outerShdw>
              </a:effectLst>
            </a:endParaRPr>
          </a:p>
        </p:txBody>
      </p:sp>
      <p:sp>
        <p:nvSpPr>
          <p:cNvPr id="30" name="Obdélník 29"/>
          <p:cNvSpPr/>
          <p:nvPr/>
        </p:nvSpPr>
        <p:spPr>
          <a:xfrm rot="5400000">
            <a:off x="2468059" y="5454444"/>
            <a:ext cx="512182"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cs-CZ" sz="5400" b="0" cap="none" spc="0" dirty="0">
              <a:ln w="0"/>
              <a:solidFill>
                <a:schemeClr val="tx1"/>
              </a:solidFill>
              <a:effectLst>
                <a:outerShdw blurRad="38100" dist="19050" dir="2700000" algn="tl" rotWithShape="0">
                  <a:schemeClr val="dk1">
                    <a:alpha val="40000"/>
                  </a:schemeClr>
                </a:outerShdw>
              </a:effectLst>
            </a:endParaRPr>
          </a:p>
        </p:txBody>
      </p:sp>
      <p:sp>
        <p:nvSpPr>
          <p:cNvPr id="31" name="TextovéPole 30"/>
          <p:cNvSpPr txBox="1"/>
          <p:nvPr/>
        </p:nvSpPr>
        <p:spPr>
          <a:xfrm>
            <a:off x="4287012" y="5954207"/>
            <a:ext cx="852413" cy="369332"/>
          </a:xfrm>
          <a:prstGeom prst="rect">
            <a:avLst/>
          </a:prstGeom>
          <a:noFill/>
        </p:spPr>
        <p:txBody>
          <a:bodyPr wrap="none" rtlCol="0">
            <a:spAutoFit/>
          </a:bodyPr>
          <a:lstStyle/>
          <a:p>
            <a:r>
              <a:rPr lang="en-US" dirty="0"/>
              <a:t>P</a:t>
            </a:r>
            <a:r>
              <a:rPr lang="en-US" dirty="0" smtClean="0"/>
              <a:t>ython</a:t>
            </a:r>
            <a:endParaRPr lang="cs-CZ" dirty="0"/>
          </a:p>
        </p:txBody>
      </p:sp>
      <p:sp>
        <p:nvSpPr>
          <p:cNvPr id="32" name="TextovéPole 31"/>
          <p:cNvSpPr txBox="1"/>
          <p:nvPr/>
        </p:nvSpPr>
        <p:spPr>
          <a:xfrm>
            <a:off x="2297590" y="5954207"/>
            <a:ext cx="736099" cy="369332"/>
          </a:xfrm>
          <a:prstGeom prst="rect">
            <a:avLst/>
          </a:prstGeom>
          <a:noFill/>
        </p:spPr>
        <p:txBody>
          <a:bodyPr wrap="none" rtlCol="0">
            <a:spAutoFit/>
          </a:bodyPr>
          <a:lstStyle/>
          <a:p>
            <a:r>
              <a:rPr lang="en-US" dirty="0" smtClean="0"/>
              <a:t>HTML</a:t>
            </a:r>
            <a:endParaRPr lang="cs-CZ" dirty="0"/>
          </a:p>
        </p:txBody>
      </p:sp>
    </p:spTree>
    <p:extLst>
      <p:ext uri="{BB962C8B-B14F-4D97-AF65-F5344CB8AC3E}">
        <p14:creationId xmlns:p14="http://schemas.microsoft.com/office/powerpoint/2010/main" val="428868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lnSpcReduction="10000"/>
          </a:bodyPr>
          <a:lstStyle/>
          <a:p>
            <a:pPr>
              <a:buClr>
                <a:srgbClr val="0B74B0"/>
              </a:buClr>
            </a:pPr>
            <a:r>
              <a:rPr lang="en-US" dirty="0" smtClean="0"/>
              <a:t>Repository </a:t>
            </a:r>
            <a:r>
              <a:rPr lang="en-US" dirty="0" err="1" smtClean="0"/>
              <a:t>backends</a:t>
            </a:r>
            <a:endParaRPr lang="en-US" dirty="0" smtClean="0"/>
          </a:p>
          <a:p>
            <a:pPr lvl="1">
              <a:buClr>
                <a:srgbClr val="0B74B0"/>
              </a:buClr>
            </a:pPr>
            <a:r>
              <a:rPr lang="en-US" dirty="0" err="1" smtClean="0">
                <a:solidFill>
                  <a:schemeClr val="tx1">
                    <a:lumMod val="50000"/>
                    <a:lumOff val="50000"/>
                  </a:schemeClr>
                </a:solidFill>
              </a:rPr>
              <a:t>DSpace</a:t>
            </a:r>
            <a:endParaRPr lang="en-US" dirty="0" smtClean="0">
              <a:solidFill>
                <a:schemeClr val="tx1">
                  <a:lumMod val="50000"/>
                  <a:lumOff val="50000"/>
                </a:schemeClr>
              </a:solidFill>
            </a:endParaRPr>
          </a:p>
          <a:p>
            <a:pPr lvl="1">
              <a:buClr>
                <a:srgbClr val="0B74B0"/>
              </a:buClr>
            </a:pPr>
            <a:r>
              <a:rPr lang="en-US" dirty="0" err="1" smtClean="0">
                <a:solidFill>
                  <a:schemeClr val="tx1">
                    <a:lumMod val="50000"/>
                    <a:lumOff val="50000"/>
                  </a:schemeClr>
                </a:solidFill>
              </a:rPr>
              <a:t>Invenio</a:t>
            </a:r>
            <a:endParaRPr lang="en-US" dirty="0" smtClean="0">
              <a:solidFill>
                <a:schemeClr val="tx1">
                  <a:lumMod val="50000"/>
                  <a:lumOff val="50000"/>
                </a:schemeClr>
              </a:solidFill>
            </a:endParaRPr>
          </a:p>
          <a:p>
            <a:pPr lvl="1">
              <a:buClr>
                <a:srgbClr val="0B74B0"/>
              </a:buClr>
            </a:pPr>
            <a:r>
              <a:rPr lang="en-US" dirty="0" smtClean="0"/>
              <a:t>Fedora</a:t>
            </a:r>
          </a:p>
          <a:p>
            <a:pPr>
              <a:buClr>
                <a:srgbClr val="0B74B0"/>
              </a:buClr>
            </a:pPr>
            <a:r>
              <a:rPr lang="en-US" dirty="0" smtClean="0"/>
              <a:t>Search engines</a:t>
            </a:r>
          </a:p>
          <a:p>
            <a:pPr lvl="1">
              <a:buClr>
                <a:srgbClr val="0B74B0"/>
              </a:buClr>
            </a:pPr>
            <a:r>
              <a:rPr lang="en-US" dirty="0" smtClean="0">
                <a:solidFill>
                  <a:schemeClr val="tx1">
                    <a:lumMod val="50000"/>
                    <a:lumOff val="50000"/>
                  </a:schemeClr>
                </a:solidFill>
              </a:rPr>
              <a:t>SOLR</a:t>
            </a:r>
          </a:p>
          <a:p>
            <a:pPr lvl="1">
              <a:buClr>
                <a:srgbClr val="0B74B0"/>
              </a:buClr>
            </a:pPr>
            <a:r>
              <a:rPr lang="en-US" dirty="0" smtClean="0"/>
              <a:t>Elastic Search</a:t>
            </a:r>
          </a:p>
          <a:p>
            <a:pPr>
              <a:buClr>
                <a:srgbClr val="0B74B0"/>
              </a:buClr>
            </a:pPr>
            <a:r>
              <a:rPr lang="en-US" dirty="0" smtClean="0"/>
              <a:t>Programming language</a:t>
            </a:r>
          </a:p>
          <a:p>
            <a:pPr lvl="1">
              <a:buClr>
                <a:srgbClr val="0B74B0"/>
              </a:buClr>
            </a:pPr>
            <a:r>
              <a:rPr lang="en-US" dirty="0" smtClean="0"/>
              <a:t>Python/Java</a:t>
            </a:r>
            <a:endParaRPr lang="en-US" dirty="0"/>
          </a:p>
        </p:txBody>
      </p:sp>
    </p:spTree>
    <p:extLst>
      <p:ext uri="{BB962C8B-B14F-4D97-AF65-F5344CB8AC3E}">
        <p14:creationId xmlns:p14="http://schemas.microsoft.com/office/powerpoint/2010/main" val="2313061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a:bodyPr>
          <a:lstStyle/>
          <a:p>
            <a:pPr>
              <a:buClr>
                <a:srgbClr val="0B74B0"/>
              </a:buClr>
            </a:pPr>
            <a:r>
              <a:rPr lang="en-US" dirty="0" smtClean="0"/>
              <a:t>Current status</a:t>
            </a:r>
          </a:p>
          <a:p>
            <a:pPr lvl="1">
              <a:buClr>
                <a:srgbClr val="0B74B0"/>
              </a:buClr>
            </a:pPr>
            <a:r>
              <a:rPr lang="en-US" dirty="0" smtClean="0"/>
              <a:t>Implemented proof of concept – institutional repository of UCT Prague which is now in production</a:t>
            </a:r>
          </a:p>
          <a:p>
            <a:pPr lvl="1">
              <a:buClr>
                <a:srgbClr val="0B74B0"/>
              </a:buClr>
            </a:pPr>
            <a:r>
              <a:rPr lang="en-US" dirty="0" smtClean="0"/>
              <a:t>Implemented proof of concept – repository for Romany studies</a:t>
            </a:r>
          </a:p>
          <a:p>
            <a:pPr lvl="1">
              <a:buClr>
                <a:srgbClr val="0B74B0"/>
              </a:buClr>
            </a:pPr>
            <a:r>
              <a:rPr lang="en-US" dirty="0" smtClean="0"/>
              <a:t>Initial steps in OCH data</a:t>
            </a:r>
          </a:p>
          <a:p>
            <a:pPr>
              <a:buClr>
                <a:srgbClr val="0B74B0"/>
              </a:buClr>
            </a:pPr>
            <a:r>
              <a:rPr lang="en-US" dirty="0" smtClean="0"/>
              <a:t>Enough of talking, where are the screenshots?</a:t>
            </a:r>
          </a:p>
          <a:p>
            <a:pPr lvl="1">
              <a:buClr>
                <a:srgbClr val="0B74B0"/>
              </a:buClr>
            </a:pPr>
            <a:endParaRPr lang="en-US" dirty="0"/>
          </a:p>
        </p:txBody>
      </p:sp>
    </p:spTree>
    <p:extLst>
      <p:ext uri="{BB962C8B-B14F-4D97-AF65-F5344CB8AC3E}">
        <p14:creationId xmlns:p14="http://schemas.microsoft.com/office/powerpoint/2010/main" val="31562873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classical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rotWithShape="1">
          <a:blip r:embed="rId4"/>
          <a:srcRect t="764" r="1041"/>
          <a:stretch/>
        </p:blipFill>
        <p:spPr>
          <a:xfrm>
            <a:off x="603217" y="1447800"/>
            <a:ext cx="7854984" cy="3917951"/>
          </a:xfrm>
          <a:prstGeom prst="rect">
            <a:avLst/>
          </a:prstGeom>
        </p:spPr>
      </p:pic>
      <p:grpSp>
        <p:nvGrpSpPr>
          <p:cNvPr id="29" name="Skupina 28"/>
          <p:cNvGrpSpPr/>
          <p:nvPr/>
        </p:nvGrpSpPr>
        <p:grpSpPr>
          <a:xfrm>
            <a:off x="8229601" y="3680619"/>
            <a:ext cx="228600" cy="228600"/>
            <a:chOff x="6781800" y="3429000"/>
            <a:chExt cx="228600" cy="228600"/>
          </a:xfrm>
        </p:grpSpPr>
        <p:sp>
          <p:nvSpPr>
            <p:cNvPr id="30" name="Ovál 29"/>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1" name="Ovál 30"/>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32" name="Skupina 31"/>
          <p:cNvGrpSpPr/>
          <p:nvPr/>
        </p:nvGrpSpPr>
        <p:grpSpPr>
          <a:xfrm>
            <a:off x="3200400" y="3505200"/>
            <a:ext cx="228600" cy="228600"/>
            <a:chOff x="6781800" y="3429000"/>
            <a:chExt cx="228600" cy="228600"/>
          </a:xfrm>
        </p:grpSpPr>
        <p:sp>
          <p:nvSpPr>
            <p:cNvPr id="33" name="Ovál 3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4" name="Ovál 3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373243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classical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rotWithShape="1">
          <a:blip r:embed="rId4"/>
          <a:srcRect b="20550"/>
          <a:stretch/>
        </p:blipFill>
        <p:spPr>
          <a:xfrm>
            <a:off x="419100" y="1417639"/>
            <a:ext cx="8343900" cy="4983162"/>
          </a:xfrm>
          <a:prstGeom prst="rect">
            <a:avLst/>
          </a:prstGeom>
        </p:spPr>
      </p:pic>
      <p:grpSp>
        <p:nvGrpSpPr>
          <p:cNvPr id="12" name="Skupina 11"/>
          <p:cNvGrpSpPr/>
          <p:nvPr/>
        </p:nvGrpSpPr>
        <p:grpSpPr>
          <a:xfrm>
            <a:off x="8267700" y="3619500"/>
            <a:ext cx="228600" cy="228600"/>
            <a:chOff x="6781800" y="3429000"/>
            <a:chExt cx="228600" cy="228600"/>
          </a:xfrm>
        </p:grpSpPr>
        <p:sp>
          <p:nvSpPr>
            <p:cNvPr id="13" name="Ovál 1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vál 1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5" name="Skupina 14"/>
          <p:cNvGrpSpPr/>
          <p:nvPr/>
        </p:nvGrpSpPr>
        <p:grpSpPr>
          <a:xfrm>
            <a:off x="3733800" y="3048000"/>
            <a:ext cx="228600" cy="228600"/>
            <a:chOff x="6781800" y="3429000"/>
            <a:chExt cx="228600" cy="228600"/>
          </a:xfrm>
        </p:grpSpPr>
        <p:sp>
          <p:nvSpPr>
            <p:cNvPr id="16" name="Ovál 15"/>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7" name="Ovál 16"/>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2156477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a:solidFill>
                  <a:srgbClr val="0B74B0"/>
                </a:solidFill>
              </a:rPr>
              <a:t>Building cross-field </a:t>
            </a:r>
            <a:r>
              <a:rPr lang="en-US" b="1" dirty="0">
                <a:solidFill>
                  <a:schemeClr val="bg1">
                    <a:lumMod val="85000"/>
                  </a:schemeClr>
                </a:solidFill>
              </a:rPr>
              <a:t>national</a:t>
            </a:r>
            <a:r>
              <a:rPr lang="en-US" b="1" dirty="0">
                <a:solidFill>
                  <a:srgbClr val="0B74B0"/>
                </a:solidFill>
              </a:rPr>
              <a:t> data repository</a:t>
            </a:r>
          </a:p>
        </p:txBody>
      </p:sp>
      <p:sp>
        <p:nvSpPr>
          <p:cNvPr id="3" name="Content Placeholder 2"/>
          <p:cNvSpPr>
            <a:spLocks noGrp="1"/>
          </p:cNvSpPr>
          <p:nvPr>
            <p:ph idx="1"/>
          </p:nvPr>
        </p:nvSpPr>
        <p:spPr>
          <a:xfrm>
            <a:off x="457200" y="1600201"/>
            <a:ext cx="8229600" cy="4358798"/>
          </a:xfrm>
        </p:spPr>
        <p:txBody>
          <a:bodyPr>
            <a:normAutofit lnSpcReduction="10000"/>
          </a:bodyPr>
          <a:lstStyle/>
          <a:p>
            <a:pPr>
              <a:buClr>
                <a:srgbClr val="0B74B0"/>
              </a:buClr>
            </a:pPr>
            <a:r>
              <a:rPr lang="en-US" dirty="0" smtClean="0"/>
              <a:t>Scientists at universities need to store and access their data</a:t>
            </a:r>
            <a:br>
              <a:rPr lang="en-US" dirty="0" smtClean="0"/>
            </a:br>
            <a:endParaRPr lang="en-US" dirty="0" smtClean="0"/>
          </a:p>
          <a:p>
            <a:pPr>
              <a:buClr>
                <a:srgbClr val="0B74B0"/>
              </a:buClr>
            </a:pPr>
            <a:r>
              <a:rPr lang="en-US" dirty="0" smtClean="0"/>
              <a:t>Smaller teams have no technical background (people, hardware, software) to build the solution themselves</a:t>
            </a:r>
            <a:br>
              <a:rPr lang="en-US" dirty="0" smtClean="0"/>
            </a:br>
            <a:endParaRPr lang="en-US" dirty="0" smtClean="0"/>
          </a:p>
          <a:p>
            <a:pPr>
              <a:buClr>
                <a:srgbClr val="0B74B0"/>
              </a:buClr>
            </a:pPr>
            <a:r>
              <a:rPr lang="en-US" dirty="0" smtClean="0"/>
              <a:t>We were asked by several teams from various scientific fields if we can provide a solution</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3970996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Obrázek 26"/>
          <p:cNvPicPr>
            <a:picLocks noChangeAspect="1"/>
          </p:cNvPicPr>
          <p:nvPr/>
        </p:nvPicPr>
        <p:blipFill>
          <a:blip r:embed="rId3"/>
          <a:stretch>
            <a:fillRect/>
          </a:stretch>
        </p:blipFill>
        <p:spPr>
          <a:xfrm>
            <a:off x="1026012" y="1641210"/>
            <a:ext cx="8132501" cy="4774987"/>
          </a:xfrm>
          <a:prstGeom prst="rect">
            <a:avLst/>
          </a:prstGeom>
        </p:spPr>
      </p:pic>
      <p:sp>
        <p:nvSpPr>
          <p:cNvPr id="26" name="Obdélník 25"/>
          <p:cNvSpPr/>
          <p:nvPr/>
        </p:nvSpPr>
        <p:spPr>
          <a:xfrm>
            <a:off x="3124200" y="2941638"/>
            <a:ext cx="2857500" cy="990600"/>
          </a:xfrm>
          <a:prstGeom prst="rect">
            <a:avLst/>
          </a:prstGeom>
          <a:no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6" name="Skupina 15"/>
          <p:cNvGrpSpPr/>
          <p:nvPr/>
        </p:nvGrpSpPr>
        <p:grpSpPr>
          <a:xfrm>
            <a:off x="5867400" y="3368040"/>
            <a:ext cx="228600" cy="228600"/>
            <a:chOff x="6781800" y="3429000"/>
            <a:chExt cx="228600" cy="228600"/>
          </a:xfrm>
        </p:grpSpPr>
        <p:sp>
          <p:nvSpPr>
            <p:cNvPr id="14" name="Ovál 1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5" name="Ovál 1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848066" y="477012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827672" y="3670485"/>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752600" y="52578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966747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4"/>
          <a:stretch>
            <a:fillRect/>
          </a:stretch>
        </p:blipFill>
        <p:spPr>
          <a:xfrm>
            <a:off x="1752600" y="1525394"/>
            <a:ext cx="6934200" cy="4860008"/>
          </a:xfrm>
          <a:prstGeom prst="rect">
            <a:avLst/>
          </a:prstGeom>
        </p:spPr>
      </p:pic>
      <p:grpSp>
        <p:nvGrpSpPr>
          <p:cNvPr id="11" name="Skupina 10"/>
          <p:cNvGrpSpPr/>
          <p:nvPr/>
        </p:nvGrpSpPr>
        <p:grpSpPr>
          <a:xfrm>
            <a:off x="1600200" y="3200400"/>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54483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6076950" y="464820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2476500" y="5181600"/>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600200" y="42672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2113535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6"/>
          <a:stretch>
            <a:fillRect/>
          </a:stretch>
        </p:blipFill>
        <p:spPr>
          <a:xfrm>
            <a:off x="1752600" y="1525394"/>
            <a:ext cx="6934200" cy="4860008"/>
          </a:xfrm>
          <a:prstGeom prst="rect">
            <a:avLst/>
          </a:prstGeom>
        </p:spPr>
      </p:pic>
      <p:grpSp>
        <p:nvGrpSpPr>
          <p:cNvPr id="11" name="Skupina 10"/>
          <p:cNvGrpSpPr/>
          <p:nvPr/>
        </p:nvGrpSpPr>
        <p:grpSpPr>
          <a:xfrm>
            <a:off x="1600200" y="3200400"/>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54483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6076950" y="464820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2476500" y="5181600"/>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600200" y="42672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pic>
        <p:nvPicPr>
          <p:cNvPr id="6" name="Romov_v_Evrop_to_i_t_na_M-50_esk_televize_2_mp4.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57601" y="4043363"/>
            <a:ext cx="2819399" cy="1585912"/>
          </a:xfrm>
          <a:prstGeom prst="rect">
            <a:avLst/>
          </a:prstGeom>
        </p:spPr>
      </p:pic>
    </p:spTree>
    <p:extLst>
      <p:ext uri="{BB962C8B-B14F-4D97-AF65-F5344CB8AC3E}">
        <p14:creationId xmlns:p14="http://schemas.microsoft.com/office/powerpoint/2010/main" val="1521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rotWithShape="1">
          <a:blip r:embed="rId4"/>
          <a:srcRect b="13810"/>
          <a:stretch/>
        </p:blipFill>
        <p:spPr>
          <a:xfrm>
            <a:off x="2743200" y="1496480"/>
            <a:ext cx="7767998" cy="4888922"/>
          </a:xfrm>
          <a:prstGeom prst="rect">
            <a:avLst/>
          </a:prstGeom>
        </p:spPr>
      </p:pic>
      <p:grpSp>
        <p:nvGrpSpPr>
          <p:cNvPr id="11" name="Skupina 10"/>
          <p:cNvGrpSpPr/>
          <p:nvPr/>
        </p:nvGrpSpPr>
        <p:grpSpPr>
          <a:xfrm>
            <a:off x="2743200" y="6065599"/>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76200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61090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a:blip r:embed="rId4"/>
          <a:stretch>
            <a:fillRect/>
          </a:stretch>
        </p:blipFill>
        <p:spPr>
          <a:xfrm>
            <a:off x="445505" y="1660523"/>
            <a:ext cx="6431600" cy="3778249"/>
          </a:xfrm>
          <a:prstGeom prst="rect">
            <a:avLst/>
          </a:prstGeom>
        </p:spPr>
      </p:pic>
      <p:pic>
        <p:nvPicPr>
          <p:cNvPr id="12" name="Obráze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944" y="3879613"/>
            <a:ext cx="4219856" cy="2009774"/>
          </a:xfrm>
          <a:prstGeom prst="rect">
            <a:avLst/>
          </a:prstGeom>
        </p:spPr>
      </p:pic>
    </p:spTree>
    <p:extLst>
      <p:ext uri="{BB962C8B-B14F-4D97-AF65-F5344CB8AC3E}">
        <p14:creationId xmlns:p14="http://schemas.microsoft.com/office/powerpoint/2010/main" val="3993857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Spectroscopic data</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srcRect b="13270"/>
          <a:stretch/>
        </p:blipFill>
        <p:spPr>
          <a:xfrm>
            <a:off x="1524000" y="1609236"/>
            <a:ext cx="7474744" cy="4764860"/>
          </a:xfrm>
          <a:prstGeom prst="rect">
            <a:avLst/>
          </a:prstGeom>
        </p:spPr>
      </p:pic>
      <p:grpSp>
        <p:nvGrpSpPr>
          <p:cNvPr id="12" name="Skupina 11"/>
          <p:cNvGrpSpPr/>
          <p:nvPr/>
        </p:nvGrpSpPr>
        <p:grpSpPr>
          <a:xfrm>
            <a:off x="8420100" y="2895600"/>
            <a:ext cx="228600" cy="228600"/>
            <a:chOff x="6781800" y="3429000"/>
            <a:chExt cx="228600" cy="228600"/>
          </a:xfrm>
        </p:grpSpPr>
        <p:sp>
          <p:nvSpPr>
            <p:cNvPr id="13" name="Ovál 1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vál 1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5" name="Skupina 14"/>
          <p:cNvGrpSpPr/>
          <p:nvPr/>
        </p:nvGrpSpPr>
        <p:grpSpPr>
          <a:xfrm>
            <a:off x="2819400" y="4343400"/>
            <a:ext cx="228600" cy="228600"/>
            <a:chOff x="6781800" y="3429000"/>
            <a:chExt cx="228600" cy="228600"/>
          </a:xfrm>
        </p:grpSpPr>
        <p:sp>
          <p:nvSpPr>
            <p:cNvPr id="16" name="Ovál 15"/>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7" name="Ovál 16"/>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666425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Spectroscopic data</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4"/>
          <a:stretch>
            <a:fillRect/>
          </a:stretch>
        </p:blipFill>
        <p:spPr>
          <a:xfrm>
            <a:off x="2417935" y="1524000"/>
            <a:ext cx="6713365" cy="4861402"/>
          </a:xfrm>
          <a:prstGeom prst="rect">
            <a:avLst/>
          </a:prstGeom>
        </p:spPr>
      </p:pic>
    </p:spTree>
    <p:extLst>
      <p:ext uri="{BB962C8B-B14F-4D97-AF65-F5344CB8AC3E}">
        <p14:creationId xmlns:p14="http://schemas.microsoft.com/office/powerpoint/2010/main" val="1854357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fontScale="92500" lnSpcReduction="20000"/>
          </a:bodyPr>
          <a:lstStyle/>
          <a:p>
            <a:pPr>
              <a:buClr>
                <a:srgbClr val="0B74B0"/>
              </a:buClr>
            </a:pPr>
            <a:r>
              <a:rPr lang="en-US" dirty="0" smtClean="0"/>
              <a:t>This year</a:t>
            </a:r>
          </a:p>
          <a:p>
            <a:pPr lvl="1">
              <a:buClr>
                <a:srgbClr val="0B74B0"/>
              </a:buClr>
            </a:pPr>
            <a:r>
              <a:rPr lang="en-US" dirty="0" smtClean="0"/>
              <a:t>Finalize repository for Romany studies</a:t>
            </a:r>
          </a:p>
          <a:p>
            <a:pPr lvl="1">
              <a:buClr>
                <a:srgbClr val="0B74B0"/>
              </a:buClr>
            </a:pPr>
            <a:r>
              <a:rPr lang="en-US" dirty="0" smtClean="0"/>
              <a:t>Finalize proof of concept for OCH data</a:t>
            </a:r>
          </a:p>
          <a:p>
            <a:pPr lvl="1">
              <a:buClr>
                <a:srgbClr val="0B74B0"/>
              </a:buClr>
            </a:pPr>
            <a:r>
              <a:rPr lang="en-US" dirty="0" smtClean="0"/>
              <a:t>Start working on media repository at UCT Prague and its connection to e-learning and online teaching materials</a:t>
            </a:r>
          </a:p>
          <a:p>
            <a:pPr lvl="1">
              <a:buClr>
                <a:srgbClr val="0B74B0"/>
              </a:buClr>
            </a:pPr>
            <a:r>
              <a:rPr lang="en-US" dirty="0" smtClean="0"/>
              <a:t>Polishing codebase and making it </a:t>
            </a:r>
            <a:r>
              <a:rPr lang="en-US" dirty="0" err="1" smtClean="0"/>
              <a:t>opensource</a:t>
            </a:r>
            <a:endParaRPr lang="en-US" dirty="0" smtClean="0"/>
          </a:p>
          <a:p>
            <a:pPr lvl="1">
              <a:buClr>
                <a:srgbClr val="0B74B0"/>
              </a:buClr>
            </a:pPr>
            <a:r>
              <a:rPr lang="en-US" dirty="0" smtClean="0"/>
              <a:t>Working on standards adoption, cooperation with other Fedora users</a:t>
            </a:r>
          </a:p>
          <a:p>
            <a:pPr>
              <a:buClr>
                <a:srgbClr val="0B74B0"/>
              </a:buClr>
            </a:pPr>
            <a:r>
              <a:rPr lang="en-US" dirty="0" smtClean="0"/>
              <a:t>Following years</a:t>
            </a:r>
          </a:p>
          <a:p>
            <a:pPr lvl="1">
              <a:buClr>
                <a:srgbClr val="0B74B0"/>
              </a:buClr>
            </a:pPr>
            <a:r>
              <a:rPr lang="en-US" dirty="0" smtClean="0"/>
              <a:t>Other scientific fields, perhaps turning it into a national repository of scientific data</a:t>
            </a:r>
          </a:p>
        </p:txBody>
      </p:sp>
    </p:spTree>
    <p:extLst>
      <p:ext uri="{BB962C8B-B14F-4D97-AF65-F5344CB8AC3E}">
        <p14:creationId xmlns:p14="http://schemas.microsoft.com/office/powerpoint/2010/main" val="1874602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Thanks</a:t>
            </a:r>
            <a:endParaRPr lang="en-US" b="1" dirty="0">
              <a:solidFill>
                <a:srgbClr val="0B74B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21"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23"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28</a:t>
            </a:fld>
            <a:endParaRPr lang="en-US" sz="2400" dirty="0">
              <a:solidFill>
                <a:schemeClr val="tx1"/>
              </a:solidFill>
            </a:endParaRPr>
          </a:p>
        </p:txBody>
      </p:sp>
      <p:sp>
        <p:nvSpPr>
          <p:cNvPr id="24"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25" name="Přímá spojnice 24"/>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ovéPole 25"/>
          <p:cNvSpPr txBox="1"/>
          <p:nvPr/>
        </p:nvSpPr>
        <p:spPr>
          <a:xfrm>
            <a:off x="304800" y="5302362"/>
            <a:ext cx="8534400" cy="646331"/>
          </a:xfrm>
          <a:prstGeom prst="rect">
            <a:avLst/>
          </a:prstGeom>
          <a:noFill/>
        </p:spPr>
        <p:txBody>
          <a:bodyPr wrap="square" numCol="4" rtlCol="0">
            <a:spAutoFit/>
          </a:bodyPr>
          <a:lstStyle/>
          <a:p>
            <a:pPr algn="just"/>
            <a:r>
              <a:rPr lang="en-US" dirty="0" smtClean="0"/>
              <a:t>	</a:t>
            </a:r>
            <a:endParaRPr lang="cs-CZ" dirty="0"/>
          </a:p>
          <a:p>
            <a:endParaRPr lang="cs-CZ" dirty="0"/>
          </a:p>
        </p:txBody>
      </p:sp>
      <p:sp>
        <p:nvSpPr>
          <p:cNvPr id="3" name="TextovéPole 2"/>
          <p:cNvSpPr txBox="1"/>
          <p:nvPr/>
        </p:nvSpPr>
        <p:spPr>
          <a:xfrm>
            <a:off x="533400" y="1981200"/>
            <a:ext cx="8305800" cy="2554545"/>
          </a:xfrm>
          <a:prstGeom prst="rect">
            <a:avLst/>
          </a:prstGeom>
          <a:noFill/>
        </p:spPr>
        <p:txBody>
          <a:bodyPr wrap="square" rtlCol="0">
            <a:spAutoFit/>
          </a:bodyPr>
          <a:lstStyle/>
          <a:p>
            <a:r>
              <a:rPr lang="cs-CZ" sz="3200" dirty="0"/>
              <a:t>Ing. Jan Horníček</a:t>
            </a:r>
          </a:p>
          <a:p>
            <a:r>
              <a:rPr lang="cs-CZ" sz="3200" dirty="0"/>
              <a:t>Mgr. Jan Pokorný</a:t>
            </a:r>
          </a:p>
          <a:p>
            <a:r>
              <a:rPr lang="cs-CZ" sz="3200" dirty="0" smtClean="0"/>
              <a:t>Bc. Michal Strnad</a:t>
            </a:r>
            <a:endParaRPr lang="en-US" sz="3200" dirty="0" smtClean="0"/>
          </a:p>
          <a:p>
            <a:r>
              <a:rPr lang="cs-CZ" sz="3200" dirty="0" smtClean="0"/>
              <a:t>RNDr. </a:t>
            </a:r>
            <a:r>
              <a:rPr lang="en-US" sz="3200" dirty="0" smtClean="0"/>
              <a:t>David </a:t>
            </a:r>
            <a:r>
              <a:rPr lang="en-US" sz="3200" dirty="0" err="1" smtClean="0"/>
              <a:t>Anto</a:t>
            </a:r>
            <a:r>
              <a:rPr lang="cs-CZ" sz="3200" dirty="0" smtClean="0"/>
              <a:t>š, Ph.D.</a:t>
            </a:r>
          </a:p>
          <a:p>
            <a:r>
              <a:rPr lang="en-US" sz="3200" dirty="0" err="1"/>
              <a:t>PhDr</a:t>
            </a:r>
            <a:r>
              <a:rPr lang="en-US" sz="3200" dirty="0"/>
              <a:t>. Jan </a:t>
            </a:r>
            <a:r>
              <a:rPr lang="cs-CZ" sz="3200" dirty="0"/>
              <a:t>Červenka, Ph.D</a:t>
            </a:r>
            <a:r>
              <a:rPr lang="cs-CZ" sz="3200" dirty="0" smtClean="0"/>
              <a:t>.</a:t>
            </a:r>
            <a:endParaRPr lang="cs-CZ" sz="3200" dirty="0"/>
          </a:p>
        </p:txBody>
      </p:sp>
    </p:spTree>
    <p:extLst>
      <p:ext uri="{BB962C8B-B14F-4D97-AF65-F5344CB8AC3E}">
        <p14:creationId xmlns:p14="http://schemas.microsoft.com/office/powerpoint/2010/main" val="1182556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Special thanks</a:t>
            </a:r>
            <a:endParaRPr lang="en-US" b="1" dirty="0">
              <a:solidFill>
                <a:srgbClr val="0B74B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804104"/>
            <a:ext cx="1927006" cy="105596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3314" y="1673175"/>
            <a:ext cx="2237372" cy="116445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1781663"/>
            <a:ext cx="2000250" cy="696754"/>
          </a:xfrm>
          <a:prstGeom prst="rect">
            <a:avLst/>
          </a:prstGeom>
        </p:spPr>
      </p:pic>
      <p:grpSp>
        <p:nvGrpSpPr>
          <p:cNvPr id="20" name="Skupina 19"/>
          <p:cNvGrpSpPr/>
          <p:nvPr/>
        </p:nvGrpSpPr>
        <p:grpSpPr>
          <a:xfrm>
            <a:off x="3068554" y="3246537"/>
            <a:ext cx="2750218" cy="921379"/>
            <a:chOff x="2895600" y="2954943"/>
            <a:chExt cx="2971800" cy="995613"/>
          </a:xfrm>
        </p:grpSpPr>
        <p:pic>
          <p:nvPicPr>
            <p:cNvPr id="12" name="Obrázek 11"/>
            <p:cNvPicPr>
              <a:picLocks noChangeAspect="1"/>
            </p:cNvPicPr>
            <p:nvPr/>
          </p:nvPicPr>
          <p:blipFill>
            <a:blip r:embed="rId7"/>
            <a:stretch>
              <a:fillRect/>
            </a:stretch>
          </p:blipFill>
          <p:spPr>
            <a:xfrm>
              <a:off x="2895600" y="2954943"/>
              <a:ext cx="995613" cy="995613"/>
            </a:xfrm>
            <a:prstGeom prst="rect">
              <a:avLst/>
            </a:prstGeom>
          </p:spPr>
        </p:pic>
        <p:pic>
          <p:nvPicPr>
            <p:cNvPr id="19" name="Obráze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0" y="3024347"/>
              <a:ext cx="2057400" cy="843534"/>
            </a:xfrm>
            <a:prstGeom prst="rect">
              <a:avLst/>
            </a:prstGeom>
          </p:spPr>
        </p:pic>
      </p:grpSp>
      <p:sp>
        <p:nvSpPr>
          <p:cNvPr id="21"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23"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29</a:t>
            </a:fld>
            <a:endParaRPr lang="en-US" sz="2400" dirty="0">
              <a:solidFill>
                <a:schemeClr val="tx1"/>
              </a:solidFill>
            </a:endParaRPr>
          </a:p>
        </p:txBody>
      </p:sp>
      <p:sp>
        <p:nvSpPr>
          <p:cNvPr id="24"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25" name="Přímá spojnice 24"/>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ovéPole 25"/>
          <p:cNvSpPr txBox="1"/>
          <p:nvPr/>
        </p:nvSpPr>
        <p:spPr>
          <a:xfrm>
            <a:off x="304800" y="5302362"/>
            <a:ext cx="8534400" cy="646331"/>
          </a:xfrm>
          <a:prstGeom prst="rect">
            <a:avLst/>
          </a:prstGeom>
          <a:noFill/>
        </p:spPr>
        <p:txBody>
          <a:bodyPr wrap="square" numCol="4" rtlCol="0">
            <a:spAutoFit/>
          </a:bodyPr>
          <a:lstStyle/>
          <a:p>
            <a:pPr algn="just"/>
            <a:r>
              <a:rPr lang="en-US" dirty="0" smtClean="0"/>
              <a:t>	</a:t>
            </a:r>
            <a:endParaRPr lang="cs-CZ" dirty="0"/>
          </a:p>
          <a:p>
            <a:endParaRPr lang="cs-CZ" dirty="0"/>
          </a:p>
        </p:txBody>
      </p:sp>
      <p:graphicFrame>
        <p:nvGraphicFramePr>
          <p:cNvPr id="27" name="Tabulka 26"/>
          <p:cNvGraphicFramePr>
            <a:graphicFrameLocks noGrp="1"/>
          </p:cNvGraphicFramePr>
          <p:nvPr>
            <p:extLst/>
          </p:nvPr>
        </p:nvGraphicFramePr>
        <p:xfrm>
          <a:off x="304800" y="4937187"/>
          <a:ext cx="8534400" cy="1376680"/>
        </p:xfrm>
        <a:graphic>
          <a:graphicData uri="http://schemas.openxmlformats.org/drawingml/2006/table">
            <a:tbl>
              <a:tblPr firstRow="1" bandRow="1">
                <a:tableStyleId>{2D5ABB26-0587-4C30-8999-92F81FD0307C}</a:tableStyleId>
              </a:tblPr>
              <a:tblGrid>
                <a:gridCol w="2133600"/>
                <a:gridCol w="2133600"/>
                <a:gridCol w="2133600"/>
                <a:gridCol w="2133600"/>
              </a:tblGrid>
              <a:tr h="361751">
                <a:tc>
                  <a:txBody>
                    <a:bodyPr/>
                    <a:lstStyle/>
                    <a:p>
                      <a:pPr algn="ctr"/>
                      <a:r>
                        <a:rPr lang="en-US" dirty="0" smtClean="0"/>
                        <a:t>b</a:t>
                      </a:r>
                      <a:r>
                        <a:rPr lang="cs-CZ" dirty="0" err="1" smtClean="0"/>
                        <a:t>leach</a:t>
                      </a:r>
                      <a:r>
                        <a:rPr lang="en-US" dirty="0" smtClean="0"/>
                        <a:t> </a:t>
                      </a:r>
                      <a:endParaRPr lang="cs-CZ" dirty="0"/>
                    </a:p>
                  </a:txBody>
                  <a:tcPr/>
                </a:tc>
                <a:tc>
                  <a:txBody>
                    <a:bodyPr/>
                    <a:lstStyle/>
                    <a:p>
                      <a:pPr algn="ctr"/>
                      <a:r>
                        <a:rPr lang="cs-CZ" dirty="0" err="1" smtClean="0"/>
                        <a:t>inflection</a:t>
                      </a:r>
                      <a:endParaRPr lang="cs-CZ" dirty="0"/>
                    </a:p>
                  </a:txBody>
                  <a:tcPr/>
                </a:tc>
                <a:tc>
                  <a:txBody>
                    <a:bodyPr/>
                    <a:lstStyle/>
                    <a:p>
                      <a:pPr algn="ctr"/>
                      <a:r>
                        <a:rPr lang="cs-CZ" dirty="0" err="1" smtClean="0"/>
                        <a:t>isodate</a:t>
                      </a:r>
                      <a:r>
                        <a:rPr lang="en-US" dirty="0" smtClean="0"/>
                        <a:t> </a:t>
                      </a:r>
                      <a:endParaRPr lang="cs-CZ" dirty="0"/>
                    </a:p>
                  </a:txBody>
                  <a:tcPr/>
                </a:tc>
                <a:tc>
                  <a:txBody>
                    <a:bodyPr/>
                    <a:lstStyle/>
                    <a:p>
                      <a:pPr algn="ctr"/>
                      <a:r>
                        <a:rPr lang="cs-CZ" dirty="0" err="1" smtClean="0"/>
                        <a:t>pyparsing</a:t>
                      </a:r>
                      <a:endParaRPr lang="cs-CZ" dirty="0"/>
                    </a:p>
                  </a:txBody>
                  <a:tcPr/>
                </a:tc>
              </a:tr>
              <a:tr h="370840">
                <a:tc>
                  <a:txBody>
                    <a:bodyPr/>
                    <a:lstStyle/>
                    <a:p>
                      <a:pPr algn="ctr"/>
                      <a:r>
                        <a:rPr lang="cs-CZ" dirty="0" err="1" smtClean="0"/>
                        <a:t>django-bootstrap-pagination</a:t>
                      </a:r>
                      <a:r>
                        <a:rPr lang="en-US" dirty="0" smtClean="0"/>
                        <a:t> </a:t>
                      </a:r>
                      <a:endParaRPr lang="cs-CZ" dirty="0"/>
                    </a:p>
                  </a:txBody>
                  <a:tcPr/>
                </a:tc>
                <a:tc>
                  <a:txBody>
                    <a:bodyPr/>
                    <a:lstStyle/>
                    <a:p>
                      <a:pPr algn="ctr"/>
                      <a:r>
                        <a:rPr lang="en-US" dirty="0" smtClean="0"/>
                        <a:t>r</a:t>
                      </a:r>
                      <a:r>
                        <a:rPr lang="cs-CZ" dirty="0" err="1" smtClean="0"/>
                        <a:t>dflib</a:t>
                      </a:r>
                      <a:r>
                        <a:rPr lang="en-US" dirty="0" smtClean="0"/>
                        <a:t> </a:t>
                      </a:r>
                      <a:endParaRPr lang="cs-CZ" dirty="0"/>
                    </a:p>
                  </a:txBody>
                  <a:tcPr/>
                </a:tc>
                <a:tc>
                  <a:txBody>
                    <a:bodyPr/>
                    <a:lstStyle/>
                    <a:p>
                      <a:pPr algn="ctr"/>
                      <a:r>
                        <a:rPr lang="cs-CZ" dirty="0" err="1" smtClean="0"/>
                        <a:t>requests</a:t>
                      </a:r>
                      <a:r>
                        <a:rPr lang="en-US" dirty="0" smtClean="0"/>
                        <a:t> </a:t>
                      </a:r>
                      <a:endParaRPr lang="cs-CZ"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s-CZ" dirty="0" smtClean="0"/>
                        <a:t>python-</a:t>
                      </a:r>
                      <a:r>
                        <a:rPr lang="cs-CZ" dirty="0" err="1" smtClean="0"/>
                        <a:t>dateutil</a:t>
                      </a:r>
                      <a:endParaRPr lang="cs-CZ" dirty="0" smtClean="0"/>
                    </a:p>
                  </a:txBody>
                  <a:tcPr/>
                </a:tc>
              </a:tr>
              <a:tr h="370840">
                <a:tc>
                  <a:txBody>
                    <a:bodyPr/>
                    <a:lstStyle/>
                    <a:p>
                      <a:pPr algn="ctr"/>
                      <a:r>
                        <a:rPr lang="en-US" dirty="0" smtClean="0"/>
                        <a:t>bootstrap</a:t>
                      </a:r>
                      <a:endParaRPr lang="cs-CZ" dirty="0"/>
                    </a:p>
                  </a:txBody>
                  <a:tcPr/>
                </a:tc>
                <a:tc>
                  <a:txBody>
                    <a:bodyPr/>
                    <a:lstStyle/>
                    <a:p>
                      <a:pPr algn="ctr"/>
                      <a:r>
                        <a:rPr lang="en-US" dirty="0" err="1" smtClean="0"/>
                        <a:t>jquery</a:t>
                      </a:r>
                      <a:endParaRPr lang="cs-CZ" dirty="0"/>
                    </a:p>
                  </a:txBody>
                  <a:tcPr/>
                </a:tc>
                <a:tc>
                  <a:txBody>
                    <a:bodyPr/>
                    <a:lstStyle/>
                    <a:p>
                      <a:pPr algn="ctr"/>
                      <a:r>
                        <a:rPr lang="en-US" dirty="0" smtClean="0"/>
                        <a:t>bootstrap3-dialogs</a:t>
                      </a:r>
                      <a:endParaRPr lang="cs-CZ"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Google APIs</a:t>
                      </a:r>
                      <a:endParaRPr lang="cs-CZ" dirty="0" smtClean="0"/>
                    </a:p>
                  </a:txBody>
                  <a:tcPr/>
                </a:tc>
              </a:tr>
            </a:tbl>
          </a:graphicData>
        </a:graphic>
      </p:graphicFrame>
    </p:spTree>
    <p:extLst>
      <p:ext uri="{BB962C8B-B14F-4D97-AF65-F5344CB8AC3E}">
        <p14:creationId xmlns:p14="http://schemas.microsoft.com/office/powerpoint/2010/main" val="816334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CESNET, NTK, UCT Prague?</a:t>
            </a:r>
            <a:endParaRPr lang="en-US" b="1" dirty="0">
              <a:solidFill>
                <a:srgbClr val="0B74B0"/>
              </a:solidFill>
            </a:endParaRPr>
          </a:p>
        </p:txBody>
      </p:sp>
      <p:sp>
        <p:nvSpPr>
          <p:cNvPr id="3" name="Content Placeholder 2"/>
          <p:cNvSpPr>
            <a:spLocks noGrp="1"/>
          </p:cNvSpPr>
          <p:nvPr>
            <p:ph idx="1"/>
          </p:nvPr>
        </p:nvSpPr>
        <p:spPr>
          <a:xfrm>
            <a:off x="457200" y="1600201"/>
            <a:ext cx="8229600" cy="2743198"/>
          </a:xfrm>
        </p:spPr>
        <p:txBody>
          <a:bodyPr>
            <a:normAutofit fontScale="77500" lnSpcReduction="20000"/>
          </a:bodyPr>
          <a:lstStyle/>
          <a:p>
            <a:pPr>
              <a:buClr>
                <a:srgbClr val="0B74B0"/>
              </a:buClr>
            </a:pPr>
            <a:r>
              <a:rPr lang="en-US" dirty="0" smtClean="0"/>
              <a:t>CESNET</a:t>
            </a:r>
          </a:p>
          <a:p>
            <a:pPr lvl="1">
              <a:buClr>
                <a:srgbClr val="0B74B0"/>
              </a:buClr>
            </a:pPr>
            <a:r>
              <a:rPr lang="en-US" dirty="0"/>
              <a:t>An association of universities of the Czech Republic and the Czech Academy of </a:t>
            </a:r>
            <a:r>
              <a:rPr lang="en-US" dirty="0" smtClean="0"/>
              <a:t>Sciences, provides infrastructure</a:t>
            </a:r>
          </a:p>
          <a:p>
            <a:pPr>
              <a:buClr>
                <a:srgbClr val="0B74B0"/>
              </a:buClr>
            </a:pPr>
            <a:r>
              <a:rPr lang="en-US" dirty="0" smtClean="0"/>
              <a:t>NTK</a:t>
            </a:r>
          </a:p>
          <a:p>
            <a:pPr lvl="1">
              <a:buClr>
                <a:srgbClr val="0B74B0"/>
              </a:buClr>
            </a:pPr>
            <a:r>
              <a:rPr lang="en-US" dirty="0"/>
              <a:t>The largest and the oldest library of science and </a:t>
            </a:r>
            <a:r>
              <a:rPr lang="en-US" dirty="0" smtClean="0"/>
              <a:t>technology provides metadata expertise</a:t>
            </a:r>
          </a:p>
          <a:p>
            <a:pPr>
              <a:buClr>
                <a:srgbClr val="0B74B0"/>
              </a:buClr>
            </a:pPr>
            <a:r>
              <a:rPr lang="en-US" dirty="0" smtClean="0"/>
              <a:t>UCT Prague</a:t>
            </a:r>
          </a:p>
          <a:p>
            <a:pPr lvl="1">
              <a:buClr>
                <a:srgbClr val="0B74B0"/>
              </a:buClr>
            </a:pPr>
            <a:r>
              <a:rPr lang="en-US" dirty="0" smtClean="0"/>
              <a:t>Pilot implementation</a:t>
            </a:r>
          </a:p>
          <a:p>
            <a:pPr>
              <a:buClr>
                <a:srgbClr val="0B74B0"/>
              </a:buClr>
            </a:pPr>
            <a:endParaRPr lang="en-US" dirty="0" smtClean="0"/>
          </a:p>
          <a:p>
            <a:pPr>
              <a:buClr>
                <a:srgbClr val="0B74B0"/>
              </a:buClr>
            </a:pPr>
            <a:endParaRPr lang="en-US" dirty="0" smtClean="0"/>
          </a:p>
          <a:p>
            <a:pPr>
              <a:buClr>
                <a:srgbClr val="0B74B0"/>
              </a:buClr>
            </a:pP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extLst>
              <a:ext uri="{28A0092B-C50C-407E-A947-70E740481C1C}">
                <a14:useLocalDpi xmlns:a14="http://schemas.microsoft.com/office/drawing/2010/main" val="0"/>
              </a:ext>
            </a:extLst>
          </a:blip>
          <a:srcRect t="17654" b="13303"/>
          <a:stretch/>
        </p:blipFill>
        <p:spPr>
          <a:xfrm>
            <a:off x="69574" y="4768786"/>
            <a:ext cx="7321826" cy="1647411"/>
          </a:xfrm>
          <a:prstGeom prst="rect">
            <a:avLst/>
          </a:prstGeom>
        </p:spPr>
      </p:pic>
      <p:sp>
        <p:nvSpPr>
          <p:cNvPr id="12" name="TextovéPole 11"/>
          <p:cNvSpPr txBox="1"/>
          <p:nvPr/>
        </p:nvSpPr>
        <p:spPr>
          <a:xfrm>
            <a:off x="4916889" y="607349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pic>
        <p:nvPicPr>
          <p:cNvPr id="13" name="Obráze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1400" y="4795417"/>
            <a:ext cx="1676400" cy="16130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801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ousměrná vodorovná šipka 30"/>
          <p:cNvSpPr/>
          <p:nvPr/>
        </p:nvSpPr>
        <p:spPr>
          <a:xfrm rot="5400000">
            <a:off x="7431413" y="4320401"/>
            <a:ext cx="392292" cy="262988"/>
          </a:xfrm>
          <a:prstGeom prst="leftRightArrow">
            <a:avLst/>
          </a:prstGeom>
          <a:ln>
            <a:solidFill>
              <a:schemeClr val="accent1">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0" name="Obousměrná vodorovná šipka 29"/>
          <p:cNvSpPr/>
          <p:nvPr/>
        </p:nvSpPr>
        <p:spPr>
          <a:xfrm rot="5400000">
            <a:off x="6541758" y="4697562"/>
            <a:ext cx="1146613" cy="262988"/>
          </a:xfrm>
          <a:prstGeom prst="leftRightArrow">
            <a:avLst/>
          </a:prstGeom>
          <a:ln>
            <a:solidFill>
              <a:schemeClr val="accent1">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bdélník 15"/>
          <p:cNvSpPr/>
          <p:nvPr/>
        </p:nvSpPr>
        <p:spPr>
          <a:xfrm>
            <a:off x="1295400" y="1433036"/>
            <a:ext cx="5257800" cy="3885406"/>
          </a:xfrm>
          <a:prstGeom prst="rect">
            <a:avLst/>
          </a:prstGeom>
          <a:solidFill>
            <a:schemeClr val="accent1">
              <a:lumMod val="20000"/>
              <a:lumOff val="80000"/>
            </a:schemeClr>
          </a:solid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dirty="0"/>
          </a:p>
        </p:txBody>
      </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Architecture </a:t>
            </a:r>
            <a:br>
              <a:rPr lang="en-US" b="1" dirty="0" smtClean="0">
                <a:solidFill>
                  <a:srgbClr val="0B74B0"/>
                </a:solidFill>
              </a:rPr>
            </a:br>
            <a:r>
              <a:rPr lang="en-US" b="1" dirty="0" smtClean="0">
                <a:solidFill>
                  <a:srgbClr val="0B74B0"/>
                </a:solidFill>
              </a:rPr>
              <a:t>end of the year</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Obdélník 2"/>
          <p:cNvSpPr/>
          <p:nvPr/>
        </p:nvSpPr>
        <p:spPr>
          <a:xfrm>
            <a:off x="7783950" y="2013641"/>
            <a:ext cx="1131450" cy="2246915"/>
          </a:xfrm>
          <a:prstGeom prst="rect">
            <a:avLst/>
          </a:prstGeom>
          <a:solidFill>
            <a:schemeClr val="bg1"/>
          </a:solidFill>
          <a:ln>
            <a:solidFill>
              <a:srgbClr val="B6265F"/>
            </a:solidFill>
          </a:ln>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Fedora</a:t>
            </a:r>
            <a:endParaRPr lang="cs-CZ" dirty="0"/>
          </a:p>
        </p:txBody>
      </p:sp>
      <p:sp>
        <p:nvSpPr>
          <p:cNvPr id="11" name="Obdélník 10"/>
          <p:cNvSpPr/>
          <p:nvPr/>
        </p:nvSpPr>
        <p:spPr>
          <a:xfrm>
            <a:off x="7372351" y="4648041"/>
            <a:ext cx="1529942" cy="609600"/>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Elastic</a:t>
            </a:r>
            <a:br>
              <a:rPr lang="en-US" dirty="0" smtClean="0"/>
            </a:br>
            <a:r>
              <a:rPr lang="en-US" dirty="0" smtClean="0"/>
              <a:t>Search</a:t>
            </a:r>
            <a:endParaRPr lang="cs-CZ" dirty="0"/>
          </a:p>
        </p:txBody>
      </p:sp>
      <p:sp>
        <p:nvSpPr>
          <p:cNvPr id="12" name="Obdélník 11"/>
          <p:cNvSpPr/>
          <p:nvPr/>
        </p:nvSpPr>
        <p:spPr>
          <a:xfrm>
            <a:off x="5334000" y="2001746"/>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Untyped</a:t>
            </a:r>
            <a:r>
              <a:rPr lang="en-US" dirty="0" smtClean="0"/>
              <a:t> API</a:t>
            </a:r>
            <a:endParaRPr lang="cs-CZ" dirty="0"/>
          </a:p>
        </p:txBody>
      </p:sp>
      <p:sp>
        <p:nvSpPr>
          <p:cNvPr id="15" name="Obdélník 14"/>
          <p:cNvSpPr/>
          <p:nvPr/>
        </p:nvSpPr>
        <p:spPr>
          <a:xfrm>
            <a:off x="4314825" y="2001746"/>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Typed API</a:t>
            </a:r>
            <a:endParaRPr lang="cs-CZ" dirty="0"/>
          </a:p>
        </p:txBody>
      </p:sp>
      <p:sp>
        <p:nvSpPr>
          <p:cNvPr id="17" name="TextovéPole 16"/>
          <p:cNvSpPr txBox="1"/>
          <p:nvPr/>
        </p:nvSpPr>
        <p:spPr>
          <a:xfrm>
            <a:off x="3746399" y="1449030"/>
            <a:ext cx="2870401" cy="369332"/>
          </a:xfrm>
          <a:prstGeom prst="rect">
            <a:avLst/>
          </a:prstGeom>
          <a:noFill/>
        </p:spPr>
        <p:txBody>
          <a:bodyPr wrap="none" rtlCol="0">
            <a:spAutoFit/>
          </a:bodyPr>
          <a:lstStyle/>
          <a:p>
            <a:r>
              <a:rPr lang="en-US" dirty="0" smtClean="0"/>
              <a:t>CESNET </a:t>
            </a:r>
            <a:r>
              <a:rPr lang="en-US" dirty="0" err="1" smtClean="0"/>
              <a:t>DataCare</a:t>
            </a:r>
            <a:r>
              <a:rPr lang="en-US" dirty="0" smtClean="0"/>
              <a:t> Repository</a:t>
            </a:r>
            <a:endParaRPr lang="cs-CZ" dirty="0"/>
          </a:p>
        </p:txBody>
      </p:sp>
      <p:sp>
        <p:nvSpPr>
          <p:cNvPr id="19" name="Obdélník 18"/>
          <p:cNvSpPr/>
          <p:nvPr/>
        </p:nvSpPr>
        <p:spPr>
          <a:xfrm>
            <a:off x="6934200" y="2013641"/>
            <a:ext cx="849750" cy="2246915"/>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State engine</a:t>
            </a:r>
          </a:p>
          <a:p>
            <a:pPr algn="ctr"/>
            <a:endParaRPr lang="en-US" sz="1600" dirty="0"/>
          </a:p>
          <a:p>
            <a:pPr algn="ctr"/>
            <a:r>
              <a:rPr lang="en-US" sz="1600" dirty="0" smtClean="0"/>
              <a:t>Field</a:t>
            </a:r>
          </a:p>
          <a:p>
            <a:pPr algn="ctr"/>
            <a:r>
              <a:rPr lang="en-US" sz="1600" dirty="0" smtClean="0"/>
              <a:t>AC</a:t>
            </a:r>
            <a:endParaRPr lang="cs-CZ" sz="1600" dirty="0"/>
          </a:p>
        </p:txBody>
      </p:sp>
      <p:sp>
        <p:nvSpPr>
          <p:cNvPr id="21" name="Obdélník 20"/>
          <p:cNvSpPr/>
          <p:nvPr/>
        </p:nvSpPr>
        <p:spPr>
          <a:xfrm>
            <a:off x="3071812" y="2013642"/>
            <a:ext cx="1042987" cy="10187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templates</a:t>
            </a:r>
            <a:endParaRPr lang="cs-CZ" sz="1600" dirty="0"/>
          </a:p>
        </p:txBody>
      </p:sp>
      <p:sp>
        <p:nvSpPr>
          <p:cNvPr id="22" name="Obdélník 21"/>
          <p:cNvSpPr/>
          <p:nvPr/>
        </p:nvSpPr>
        <p:spPr>
          <a:xfrm>
            <a:off x="1727717" y="4260556"/>
            <a:ext cx="1152525"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datatypes</a:t>
            </a:r>
            <a:endParaRPr lang="cs-CZ" sz="1600" dirty="0"/>
          </a:p>
        </p:txBody>
      </p:sp>
      <p:sp>
        <p:nvSpPr>
          <p:cNvPr id="23" name="Obdélník 22"/>
          <p:cNvSpPr/>
          <p:nvPr/>
        </p:nvSpPr>
        <p:spPr>
          <a:xfrm>
            <a:off x="3071813" y="4260556"/>
            <a:ext cx="1036798"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Schema </a:t>
            </a:r>
            <a:r>
              <a:rPr lang="en-US" sz="1600" dirty="0" err="1" smtClean="0"/>
              <a:t>mgmt</a:t>
            </a:r>
            <a:endParaRPr lang="cs-CZ" sz="1600" dirty="0"/>
          </a:p>
        </p:txBody>
      </p:sp>
      <p:sp>
        <p:nvSpPr>
          <p:cNvPr id="25" name="Obdélník 24"/>
          <p:cNvSpPr/>
          <p:nvPr/>
        </p:nvSpPr>
        <p:spPr>
          <a:xfrm>
            <a:off x="4291964" y="5394642"/>
            <a:ext cx="4610329" cy="6774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House keeping tasks and data conversion</a:t>
            </a:r>
            <a:endParaRPr lang="cs-CZ" dirty="0"/>
          </a:p>
        </p:txBody>
      </p:sp>
      <p:sp>
        <p:nvSpPr>
          <p:cNvPr id="13" name="Obousměrná vodorovná šipka 12"/>
          <p:cNvSpPr/>
          <p:nvPr/>
        </p:nvSpPr>
        <p:spPr>
          <a:xfrm>
            <a:off x="6353175" y="2184598"/>
            <a:ext cx="58102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6" name="TextovéPole 25"/>
          <p:cNvSpPr txBox="1"/>
          <p:nvPr/>
        </p:nvSpPr>
        <p:spPr>
          <a:xfrm>
            <a:off x="7797055" y="2447586"/>
            <a:ext cx="1013354" cy="1754326"/>
          </a:xfrm>
          <a:prstGeom prst="rect">
            <a:avLst/>
          </a:prstGeom>
          <a:noFill/>
        </p:spPr>
        <p:txBody>
          <a:bodyPr wrap="none" rtlCol="0">
            <a:spAutoFit/>
          </a:bodyPr>
          <a:lstStyle/>
          <a:p>
            <a:r>
              <a:rPr lang="en-US" sz="1200" dirty="0" smtClean="0">
                <a:solidFill>
                  <a:schemeClr val="tx1">
                    <a:lumMod val="50000"/>
                    <a:lumOff val="50000"/>
                  </a:schemeClr>
                </a:solidFill>
              </a:rPr>
              <a:t>Metadata</a:t>
            </a:r>
          </a:p>
          <a:p>
            <a:r>
              <a:rPr lang="en-US" sz="1200" dirty="0" smtClean="0">
                <a:solidFill>
                  <a:schemeClr val="tx1">
                    <a:lumMod val="50000"/>
                    <a:lumOff val="50000"/>
                  </a:schemeClr>
                </a:solidFill>
              </a:rPr>
              <a:t>Data</a:t>
            </a:r>
          </a:p>
          <a:p>
            <a:r>
              <a:rPr lang="en-US" sz="1200" dirty="0" err="1" smtClean="0">
                <a:solidFill>
                  <a:schemeClr val="tx1">
                    <a:lumMod val="50000"/>
                    <a:lumOff val="50000"/>
                  </a:schemeClr>
                </a:solidFill>
              </a:rPr>
              <a:t>WebAC</a:t>
            </a:r>
            <a:endParaRPr lang="en-US" sz="1200" dirty="0" smtClean="0">
              <a:solidFill>
                <a:schemeClr val="tx1">
                  <a:lumMod val="50000"/>
                  <a:lumOff val="50000"/>
                </a:schemeClr>
              </a:solidFill>
            </a:endParaRPr>
          </a:p>
          <a:p>
            <a:r>
              <a:rPr lang="en-US" sz="1200" dirty="0" smtClean="0">
                <a:solidFill>
                  <a:schemeClr val="tx1">
                    <a:lumMod val="50000"/>
                    <a:lumOff val="50000"/>
                  </a:schemeClr>
                </a:solidFill>
              </a:rPr>
              <a:t>States</a:t>
            </a:r>
          </a:p>
          <a:p>
            <a:r>
              <a:rPr lang="en-US" sz="1200" dirty="0" smtClean="0">
                <a:solidFill>
                  <a:schemeClr val="tx1">
                    <a:lumMod val="50000"/>
                    <a:lumOff val="50000"/>
                  </a:schemeClr>
                </a:solidFill>
              </a:rPr>
              <a:t>Custom data</a:t>
            </a:r>
          </a:p>
          <a:p>
            <a:r>
              <a:rPr lang="en-US" sz="1200" dirty="0" smtClean="0">
                <a:solidFill>
                  <a:schemeClr val="tx1">
                    <a:lumMod val="50000"/>
                    <a:lumOff val="50000"/>
                  </a:schemeClr>
                </a:solidFill>
              </a:rPr>
              <a:t>   definition</a:t>
            </a:r>
          </a:p>
          <a:p>
            <a:r>
              <a:rPr lang="en-US" sz="1200" dirty="0" smtClean="0">
                <a:solidFill>
                  <a:schemeClr val="tx1">
                    <a:lumMod val="50000"/>
                    <a:lumOff val="50000"/>
                  </a:schemeClr>
                </a:solidFill>
              </a:rPr>
              <a:t>Custom </a:t>
            </a:r>
            <a:br>
              <a:rPr lang="en-US" sz="1200" dirty="0" smtClean="0">
                <a:solidFill>
                  <a:schemeClr val="tx1">
                    <a:lumMod val="50000"/>
                    <a:lumOff val="50000"/>
                  </a:schemeClr>
                </a:solidFill>
              </a:rPr>
            </a:br>
            <a:r>
              <a:rPr lang="en-US" sz="1200" dirty="0" smtClean="0">
                <a:solidFill>
                  <a:schemeClr val="tx1">
                    <a:lumMod val="50000"/>
                    <a:lumOff val="50000"/>
                  </a:schemeClr>
                </a:solidFill>
              </a:rPr>
              <a:t>   templates</a:t>
            </a:r>
          </a:p>
          <a:p>
            <a:r>
              <a:rPr lang="en-US" sz="1200" dirty="0" smtClean="0">
                <a:solidFill>
                  <a:schemeClr val="tx1">
                    <a:lumMod val="50000"/>
                    <a:lumOff val="50000"/>
                  </a:schemeClr>
                </a:solidFill>
              </a:rPr>
              <a:t>Data add-ons</a:t>
            </a:r>
          </a:p>
        </p:txBody>
      </p:sp>
      <p:sp>
        <p:nvSpPr>
          <p:cNvPr id="27" name="Obousměrná vodorovná šipka 26"/>
          <p:cNvSpPr/>
          <p:nvPr/>
        </p:nvSpPr>
        <p:spPr>
          <a:xfrm rot="5400000">
            <a:off x="4648199" y="5179175"/>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8" name="Obousměrná vodorovná šipka 27"/>
          <p:cNvSpPr/>
          <p:nvPr/>
        </p:nvSpPr>
        <p:spPr>
          <a:xfrm rot="5400000">
            <a:off x="5665999" y="5179175"/>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2" name="Obousměrná vodorovná šipka 31"/>
          <p:cNvSpPr/>
          <p:nvPr/>
        </p:nvSpPr>
        <p:spPr>
          <a:xfrm>
            <a:off x="6353175" y="4819771"/>
            <a:ext cx="101917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3" name="Obousměrná vodorovná šipka 32"/>
          <p:cNvSpPr/>
          <p:nvPr/>
        </p:nvSpPr>
        <p:spPr>
          <a:xfrm rot="5400000">
            <a:off x="7117873" y="1575070"/>
            <a:ext cx="58102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4" name="Obdélník 33"/>
          <p:cNvSpPr/>
          <p:nvPr/>
        </p:nvSpPr>
        <p:spPr>
          <a:xfrm>
            <a:off x="1715927" y="2716153"/>
            <a:ext cx="1152525" cy="751529"/>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data definition</a:t>
            </a:r>
            <a:endParaRPr lang="cs-CZ" sz="1600" dirty="0"/>
          </a:p>
        </p:txBody>
      </p:sp>
      <p:sp>
        <p:nvSpPr>
          <p:cNvPr id="35" name="Obdélník 34"/>
          <p:cNvSpPr/>
          <p:nvPr/>
        </p:nvSpPr>
        <p:spPr>
          <a:xfrm>
            <a:off x="1725452" y="1991682"/>
            <a:ext cx="1146334" cy="521894"/>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templates</a:t>
            </a:r>
            <a:endParaRPr lang="cs-CZ" sz="1600" dirty="0"/>
          </a:p>
        </p:txBody>
      </p:sp>
      <p:sp>
        <p:nvSpPr>
          <p:cNvPr id="36" name="Obdélník 35"/>
          <p:cNvSpPr/>
          <p:nvPr/>
        </p:nvSpPr>
        <p:spPr>
          <a:xfrm>
            <a:off x="1715927" y="3621346"/>
            <a:ext cx="1146334" cy="521894"/>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Data </a:t>
            </a:r>
            <a:br>
              <a:rPr lang="en-US" sz="1600" dirty="0" smtClean="0"/>
            </a:br>
            <a:r>
              <a:rPr lang="en-US" sz="1600" dirty="0" smtClean="0"/>
              <a:t>add-ons</a:t>
            </a:r>
            <a:endParaRPr lang="cs-CZ" sz="1600" dirty="0"/>
          </a:p>
        </p:txBody>
      </p:sp>
    </p:spTree>
    <p:extLst>
      <p:ext uri="{BB962C8B-B14F-4D97-AF65-F5344CB8AC3E}">
        <p14:creationId xmlns:p14="http://schemas.microsoft.com/office/powerpoint/2010/main" val="3012584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Architecture - states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a:blip r:embed="rId4"/>
          <a:stretch>
            <a:fillRect/>
          </a:stretch>
        </p:blipFill>
        <p:spPr>
          <a:xfrm>
            <a:off x="304800" y="1524000"/>
            <a:ext cx="4191000" cy="1428750"/>
          </a:xfrm>
          <a:prstGeom prst="rect">
            <a:avLst/>
          </a:prstGeom>
        </p:spPr>
      </p:pic>
      <p:pic>
        <p:nvPicPr>
          <p:cNvPr id="18" name="Obrázek 17"/>
          <p:cNvPicPr>
            <a:picLocks noChangeAspect="1"/>
          </p:cNvPicPr>
          <p:nvPr/>
        </p:nvPicPr>
        <p:blipFill>
          <a:blip r:embed="rId5"/>
          <a:stretch>
            <a:fillRect/>
          </a:stretch>
        </p:blipFill>
        <p:spPr>
          <a:xfrm>
            <a:off x="2971800" y="2807206"/>
            <a:ext cx="5943600" cy="3441830"/>
          </a:xfrm>
          <a:prstGeom prst="rect">
            <a:avLst/>
          </a:prstGeom>
        </p:spPr>
      </p:pic>
    </p:spTree>
    <p:extLst>
      <p:ext uri="{BB962C8B-B14F-4D97-AF65-F5344CB8AC3E}">
        <p14:creationId xmlns:p14="http://schemas.microsoft.com/office/powerpoint/2010/main" val="3329674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3" name="Content Placeholder 2"/>
          <p:cNvSpPr>
            <a:spLocks noGrp="1"/>
          </p:cNvSpPr>
          <p:nvPr>
            <p:ph idx="1"/>
          </p:nvPr>
        </p:nvSpPr>
        <p:spPr>
          <a:xfrm>
            <a:off x="457200" y="1295400"/>
            <a:ext cx="8382000" cy="4489525"/>
          </a:xfrm>
        </p:spPr>
        <p:txBody>
          <a:bodyPr>
            <a:normAutofit fontScale="92500" lnSpcReduction="20000"/>
          </a:bodyPr>
          <a:lstStyle/>
          <a:p>
            <a:pPr marL="0" indent="0">
              <a:buClr>
                <a:srgbClr val="0B74B0"/>
              </a:buClr>
              <a:buNone/>
            </a:pPr>
            <a:r>
              <a:rPr lang="en-US" b="1" dirty="0" smtClean="0"/>
              <a:t/>
            </a:r>
            <a:br>
              <a:rPr lang="en-US" b="1" dirty="0" smtClean="0"/>
            </a:br>
            <a:r>
              <a:rPr lang="en-US" b="1" dirty="0" smtClean="0"/>
              <a:t>Initial groups of users</a:t>
            </a:r>
            <a:br>
              <a:rPr lang="en-US" b="1" dirty="0" smtClean="0"/>
            </a:br>
            <a:endParaRPr lang="en-US" b="1" dirty="0" smtClean="0"/>
          </a:p>
          <a:p>
            <a:pPr>
              <a:buClr>
                <a:srgbClr val="0B74B0"/>
              </a:buClr>
            </a:pPr>
            <a:r>
              <a:rPr lang="en-US" dirty="0" smtClean="0"/>
              <a:t>Repository for scientific data</a:t>
            </a:r>
          </a:p>
          <a:p>
            <a:pPr lvl="1">
              <a:buClr>
                <a:srgbClr val="0B74B0"/>
              </a:buClr>
            </a:pPr>
            <a:r>
              <a:rPr lang="en-US" dirty="0" smtClean="0"/>
              <a:t>Department of Organic Chemistry, UCT Prague</a:t>
            </a:r>
          </a:p>
          <a:p>
            <a:pPr lvl="1">
              <a:buClr>
                <a:srgbClr val="0B74B0"/>
              </a:buClr>
            </a:pPr>
            <a:r>
              <a:rPr lang="en-US" dirty="0"/>
              <a:t>Romany Studies, Faculty </a:t>
            </a:r>
            <a:r>
              <a:rPr lang="en-US" dirty="0" smtClean="0"/>
              <a:t>of </a:t>
            </a:r>
            <a:r>
              <a:rPr lang="en-US" dirty="0"/>
              <a:t>Arts, Charles </a:t>
            </a:r>
            <a:r>
              <a:rPr lang="en-US" dirty="0" smtClean="0"/>
              <a:t>University</a:t>
            </a:r>
          </a:p>
          <a:p>
            <a:pPr>
              <a:buClr>
                <a:srgbClr val="0B74B0"/>
              </a:buClr>
            </a:pPr>
            <a:r>
              <a:rPr lang="en-US" dirty="0" smtClean="0"/>
              <a:t>Document repository</a:t>
            </a:r>
          </a:p>
          <a:p>
            <a:pPr lvl="1">
              <a:buClr>
                <a:srgbClr val="0B74B0"/>
              </a:buClr>
            </a:pPr>
            <a:r>
              <a:rPr lang="en-US" dirty="0" smtClean="0"/>
              <a:t>UCT Prague</a:t>
            </a:r>
          </a:p>
          <a:p>
            <a:pPr lvl="2">
              <a:buClr>
                <a:srgbClr val="0B74B0"/>
              </a:buClr>
            </a:pPr>
            <a:r>
              <a:rPr lang="en-US" dirty="0" smtClean="0"/>
              <a:t>institutional repository (qualification works, articles, other documents)</a:t>
            </a:r>
          </a:p>
          <a:p>
            <a:pPr lvl="2">
              <a:buClr>
                <a:srgbClr val="0B74B0"/>
              </a:buClr>
            </a:pPr>
            <a:r>
              <a:rPr lang="en-US" dirty="0" smtClean="0"/>
              <a:t>media repository</a:t>
            </a:r>
          </a:p>
          <a:p>
            <a:pPr lvl="1">
              <a:buClr>
                <a:srgbClr val="0B74B0"/>
              </a:buClr>
            </a:pPr>
            <a:endParaRPr lang="en-US" dirty="0" smtClean="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1985251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5" name="Obráze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30" y="2133600"/>
            <a:ext cx="3210339" cy="2583485"/>
          </a:xfrm>
          <a:prstGeom prst="rect">
            <a:avLst/>
          </a:prstGeom>
        </p:spPr>
      </p:pic>
      <p:sp>
        <p:nvSpPr>
          <p:cNvPr id="17" name="TextovéPole 16"/>
          <p:cNvSpPr txBox="1"/>
          <p:nvPr/>
        </p:nvSpPr>
        <p:spPr>
          <a:xfrm>
            <a:off x="6817300" y="5969006"/>
            <a:ext cx="2186048" cy="369332"/>
          </a:xfrm>
          <a:prstGeom prst="rect">
            <a:avLst/>
          </a:prstGeom>
          <a:noFill/>
        </p:spPr>
        <p:txBody>
          <a:bodyPr wrap="none" rtlCol="0">
            <a:spAutoFit/>
          </a:bodyPr>
          <a:lstStyle/>
          <a:p>
            <a:r>
              <a:rPr lang="en-US" dirty="0" smtClean="0"/>
              <a:t>Source: uoch.vscht.cz</a:t>
            </a:r>
            <a:endParaRPr lang="cs-CZ" dirty="0"/>
          </a:p>
        </p:txBody>
      </p:sp>
      <p:pic>
        <p:nvPicPr>
          <p:cNvPr id="11" name="Zástupný symbol pro obsah 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866901" y="1970684"/>
            <a:ext cx="2430902" cy="2746402"/>
          </a:xfrm>
        </p:spPr>
      </p:pic>
    </p:spTree>
    <p:extLst>
      <p:ext uri="{BB962C8B-B14F-4D97-AF65-F5344CB8AC3E}">
        <p14:creationId xmlns:p14="http://schemas.microsoft.com/office/powerpoint/2010/main" val="40201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Obrázek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r>
              <a:rPr lang="en-US" sz="2400" dirty="0" smtClean="0">
                <a:solidFill>
                  <a:schemeClr val="tx1"/>
                </a:solidFill>
              </a:rPr>
              <a:t>10</a:t>
            </a:r>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TextovéPole 16"/>
          <p:cNvSpPr txBox="1"/>
          <p:nvPr/>
        </p:nvSpPr>
        <p:spPr>
          <a:xfrm>
            <a:off x="6859540" y="3886200"/>
            <a:ext cx="2130520" cy="369332"/>
          </a:xfrm>
          <a:prstGeom prst="rect">
            <a:avLst/>
          </a:prstGeom>
          <a:noFill/>
        </p:spPr>
        <p:txBody>
          <a:bodyPr wrap="none" rtlCol="0">
            <a:spAutoFit/>
          </a:bodyPr>
          <a:lstStyle/>
          <a:p>
            <a:r>
              <a:rPr lang="en-US" dirty="0" smtClean="0"/>
              <a:t>Source: bafa.vscht.cz</a:t>
            </a:r>
            <a:endParaRPr lang="cs-CZ" dirty="0"/>
          </a:p>
        </p:txBody>
      </p:sp>
      <p:pic>
        <p:nvPicPr>
          <p:cNvPr id="6" name="Obráze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03" y="1828800"/>
            <a:ext cx="3907597" cy="2315926"/>
          </a:xfrm>
          <a:prstGeom prst="rect">
            <a:avLst/>
          </a:prstGeom>
        </p:spPr>
      </p:pic>
      <p:pic>
        <p:nvPicPr>
          <p:cNvPr id="14" name="Obrázek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6357" y="1981200"/>
            <a:ext cx="3866589" cy="1752402"/>
          </a:xfrm>
          <a:prstGeom prst="rect">
            <a:avLst/>
          </a:prstGeom>
        </p:spPr>
      </p:pic>
    </p:spTree>
    <p:extLst>
      <p:ext uri="{BB962C8B-B14F-4D97-AF65-F5344CB8AC3E}">
        <p14:creationId xmlns:p14="http://schemas.microsoft.com/office/powerpoint/2010/main" val="8329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664766"/>
            <a:ext cx="8229600" cy="4670613"/>
          </a:xfrm>
        </p:spPr>
        <p:txBody>
          <a:bodyPr>
            <a:normAutofit fontScale="77500" lnSpcReduction="20000"/>
          </a:bodyPr>
          <a:lstStyle/>
          <a:p>
            <a:pPr>
              <a:buClr>
                <a:srgbClr val="0B74B0"/>
              </a:buClr>
            </a:pPr>
            <a:r>
              <a:rPr lang="en-US" dirty="0" smtClean="0"/>
              <a:t>Carefully log the source compounds, reactions, reaction conditions and tools used, synthetized </a:t>
            </a:r>
            <a:r>
              <a:rPr lang="en-US" dirty="0"/>
              <a:t>products and the data coming </a:t>
            </a:r>
            <a:r>
              <a:rPr lang="en-US" dirty="0" smtClean="0"/>
              <a:t>from </a:t>
            </a:r>
            <a:r>
              <a:rPr lang="en-US" dirty="0"/>
              <a:t>spectroscopic measurements, </a:t>
            </a:r>
            <a:r>
              <a:rPr lang="en-US" dirty="0" smtClean="0"/>
              <a:t>NMR, chromatography and </a:t>
            </a:r>
            <a:r>
              <a:rPr lang="en-US" dirty="0"/>
              <a:t>other analytical </a:t>
            </a:r>
            <a:r>
              <a:rPr lang="en-US" dirty="0" smtClean="0"/>
              <a:t>methods</a:t>
            </a:r>
          </a:p>
          <a:p>
            <a:pPr>
              <a:buClr>
                <a:srgbClr val="0B74B0"/>
              </a:buClr>
            </a:pPr>
            <a:r>
              <a:rPr lang="en-US" dirty="0" smtClean="0"/>
              <a:t>Huge amounts data coming from computational chemistry, where chemical properties reactions are simulated in silico</a:t>
            </a:r>
          </a:p>
          <a:p>
            <a:pPr>
              <a:buClr>
                <a:srgbClr val="0B74B0"/>
              </a:buClr>
            </a:pPr>
            <a:r>
              <a:rPr lang="en-US" dirty="0" smtClean="0"/>
              <a:t>Results from high-throughput screening</a:t>
            </a:r>
            <a:br>
              <a:rPr lang="en-US" dirty="0" smtClean="0"/>
            </a:br>
            <a:endParaRPr lang="en-US" dirty="0"/>
          </a:p>
          <a:p>
            <a:pPr>
              <a:buClr>
                <a:srgbClr val="0B74B0"/>
              </a:buClr>
            </a:pPr>
            <a:r>
              <a:rPr lang="en-US" dirty="0"/>
              <a:t>Want to </a:t>
            </a:r>
          </a:p>
          <a:p>
            <a:pPr lvl="1">
              <a:buClr>
                <a:srgbClr val="0B74B0"/>
              </a:buClr>
            </a:pPr>
            <a:r>
              <a:rPr lang="en-US" dirty="0" smtClean="0"/>
              <a:t>Have </a:t>
            </a:r>
            <a:r>
              <a:rPr lang="en-US" dirty="0"/>
              <a:t>the data </a:t>
            </a:r>
            <a:r>
              <a:rPr lang="en-US" dirty="0" smtClean="0"/>
              <a:t>safe, backed-up</a:t>
            </a:r>
            <a:endParaRPr lang="en-US" dirty="0"/>
          </a:p>
          <a:p>
            <a:pPr lvl="1">
              <a:buClr>
                <a:srgbClr val="0B74B0"/>
              </a:buClr>
            </a:pPr>
            <a:r>
              <a:rPr lang="en-US" dirty="0" smtClean="0"/>
              <a:t>Searchable data </a:t>
            </a:r>
          </a:p>
          <a:p>
            <a:pPr lvl="1">
              <a:buClr>
                <a:srgbClr val="0B74B0"/>
              </a:buClr>
            </a:pPr>
            <a:r>
              <a:rPr lang="en-US" dirty="0" smtClean="0"/>
              <a:t>Data available for all the </a:t>
            </a:r>
            <a:r>
              <a:rPr lang="en-US" dirty="0"/>
              <a:t>team </a:t>
            </a:r>
            <a:r>
              <a:rPr lang="en-US" dirty="0" smtClean="0"/>
              <a:t>members, regardless of their geographical location, international collaboration</a:t>
            </a:r>
            <a:endParaRPr lang="en-US" dirty="0"/>
          </a:p>
          <a:p>
            <a:endParaRPr lang="cs-CZ" dirty="0"/>
          </a:p>
        </p:txBody>
      </p:sp>
    </p:spTree>
    <p:extLst>
      <p:ext uri="{BB962C8B-B14F-4D97-AF65-F5344CB8AC3E}">
        <p14:creationId xmlns:p14="http://schemas.microsoft.com/office/powerpoint/2010/main" val="2388960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905000"/>
            <a:ext cx="8229600" cy="4430379"/>
          </a:xfrm>
        </p:spPr>
        <p:txBody>
          <a:bodyPr>
            <a:normAutofit/>
          </a:bodyPr>
          <a:lstStyle/>
          <a:p>
            <a:pPr>
              <a:buClr>
                <a:srgbClr val="0B74B0"/>
              </a:buClr>
            </a:pPr>
            <a:r>
              <a:rPr lang="en-US" dirty="0" smtClean="0"/>
              <a:t>Make </a:t>
            </a:r>
            <a:r>
              <a:rPr lang="en-US" dirty="0"/>
              <a:t>sure that the data are </a:t>
            </a:r>
            <a:r>
              <a:rPr lang="en-US" dirty="0" smtClean="0"/>
              <a:t>searchable</a:t>
            </a:r>
          </a:p>
          <a:p>
            <a:pPr lvl="1">
              <a:buClr>
                <a:srgbClr val="0B74B0"/>
              </a:buClr>
            </a:pPr>
            <a:r>
              <a:rPr lang="en-US" dirty="0" smtClean="0"/>
              <a:t>Find data about chemical compounds</a:t>
            </a:r>
            <a:br>
              <a:rPr lang="en-US" dirty="0" smtClean="0"/>
            </a:br>
            <a:r>
              <a:rPr lang="en-US" dirty="0" smtClean="0"/>
              <a:t/>
            </a:r>
            <a:br>
              <a:rPr lang="en-US" dirty="0" smtClean="0"/>
            </a:br>
            <a:r>
              <a:rPr lang="en-US" dirty="0" smtClean="0"/>
              <a:t>with                 substructure</a:t>
            </a:r>
          </a:p>
          <a:p>
            <a:pPr lvl="1">
              <a:buClr>
                <a:srgbClr val="0B74B0"/>
              </a:buClr>
            </a:pPr>
            <a:endParaRPr lang="en-US" dirty="0"/>
          </a:p>
          <a:p>
            <a:pPr lvl="1">
              <a:buClr>
                <a:srgbClr val="0B74B0"/>
              </a:buClr>
            </a:pPr>
            <a:r>
              <a:rPr lang="en-US" dirty="0" smtClean="0"/>
              <a:t>Find all data containing a sharp peak in IR spectrum in the region of  2500-3000 cm</a:t>
            </a:r>
            <a:r>
              <a:rPr lang="en-US" baseline="30000" dirty="0" smtClean="0"/>
              <a:t>-1</a:t>
            </a:r>
            <a:endParaRPr lang="en-US" baseline="30000" dirty="0"/>
          </a:p>
          <a:p>
            <a:pPr lvl="1"/>
            <a:r>
              <a:rPr lang="en-US" dirty="0" smtClean="0"/>
              <a:t>And of course simple text searches</a:t>
            </a:r>
            <a:endParaRPr lang="cs-CZ" dirty="0"/>
          </a:p>
        </p:txBody>
      </p:sp>
      <p:pic>
        <p:nvPicPr>
          <p:cNvPr id="12" name="Obráze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1193" y="3125705"/>
            <a:ext cx="1319213" cy="994484"/>
          </a:xfrm>
          <a:prstGeom prst="rect">
            <a:avLst/>
          </a:prstGeom>
        </p:spPr>
      </p:pic>
    </p:spTree>
    <p:extLst>
      <p:ext uri="{BB962C8B-B14F-4D97-AF65-F5344CB8AC3E}">
        <p14:creationId xmlns:p14="http://schemas.microsoft.com/office/powerpoint/2010/main" val="1551271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752600"/>
            <a:ext cx="8229600" cy="4582779"/>
          </a:xfrm>
        </p:spPr>
        <p:txBody>
          <a:bodyPr>
            <a:normAutofit/>
          </a:bodyPr>
          <a:lstStyle/>
          <a:p>
            <a:pPr>
              <a:buClr>
                <a:srgbClr val="0B74B0"/>
              </a:buClr>
            </a:pPr>
            <a:r>
              <a:rPr lang="en-US" dirty="0" smtClean="0"/>
              <a:t>Keep the data private, reasons</a:t>
            </a:r>
            <a:endParaRPr lang="en-US" dirty="0"/>
          </a:p>
          <a:p>
            <a:pPr lvl="1">
              <a:buClr>
                <a:srgbClr val="0B74B0"/>
              </a:buClr>
            </a:pPr>
            <a:r>
              <a:rPr lang="en-US" dirty="0" smtClean="0"/>
              <a:t>Pending article </a:t>
            </a:r>
            <a:r>
              <a:rPr lang="en-US" dirty="0"/>
              <a:t>about the </a:t>
            </a:r>
            <a:r>
              <a:rPr lang="en-US" dirty="0" smtClean="0"/>
              <a:t>reactions/compounds/data (publish or perish)</a:t>
            </a:r>
          </a:p>
          <a:p>
            <a:pPr lvl="1">
              <a:buClr>
                <a:srgbClr val="0B74B0"/>
              </a:buClr>
            </a:pPr>
            <a:r>
              <a:rPr lang="en-US" dirty="0" smtClean="0"/>
              <a:t>Patent claims</a:t>
            </a:r>
          </a:p>
          <a:p>
            <a:pPr lvl="1">
              <a:buClr>
                <a:srgbClr val="0B74B0"/>
              </a:buClr>
            </a:pPr>
            <a:r>
              <a:rPr lang="en-US" dirty="0" smtClean="0"/>
              <a:t>Data coming from the Laboratory of New Psychotropic Drugs and their results can’t be published in detail at all</a:t>
            </a:r>
          </a:p>
          <a:p>
            <a:pPr>
              <a:buClr>
                <a:srgbClr val="0B74B0"/>
              </a:buClr>
            </a:pPr>
            <a:r>
              <a:rPr lang="en-US" dirty="0" smtClean="0"/>
              <a:t>Publish and open data later when the above issues are solved</a:t>
            </a:r>
            <a:endParaRPr lang="cs-CZ" dirty="0"/>
          </a:p>
        </p:txBody>
      </p:sp>
    </p:spTree>
    <p:extLst>
      <p:ext uri="{BB962C8B-B14F-4D97-AF65-F5344CB8AC3E}">
        <p14:creationId xmlns:p14="http://schemas.microsoft.com/office/powerpoint/2010/main" val="3160041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5769</TotalTime>
  <Words>1330</Words>
  <Application>Microsoft Office PowerPoint</Application>
  <PresentationFormat>On-screen Show (4:3)</PresentationFormat>
  <Paragraphs>359</Paragraphs>
  <Slides>31</Slides>
  <Notes>31</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Building cross-field national data repository</vt:lpstr>
      <vt:lpstr>Building cross-field national data repository</vt:lpstr>
      <vt:lpstr>CESNET, NTK, UCT Prague?</vt:lpstr>
      <vt:lpstr>Cross-field repository</vt:lpstr>
      <vt:lpstr>Department of Organic Chemistry</vt:lpstr>
      <vt:lpstr>Department of Organic Chemistry</vt:lpstr>
      <vt:lpstr>Department of Organic Chemistry</vt:lpstr>
      <vt:lpstr>Department of Organic Chemistry</vt:lpstr>
      <vt:lpstr>Department of Organic Chemistry</vt:lpstr>
      <vt:lpstr>Romany Studies, Faculty  of Arts, Charles University</vt:lpstr>
      <vt:lpstr>Romany Studies, Faculty  of Arts, Charles University</vt:lpstr>
      <vt:lpstr>Romany Studies, Faculty  of Arts, Charles University</vt:lpstr>
      <vt:lpstr>Comparison</vt:lpstr>
      <vt:lpstr>Our Quest</vt:lpstr>
      <vt:lpstr>Architecture</vt:lpstr>
      <vt:lpstr>Cross-field repository</vt:lpstr>
      <vt:lpstr>Cross-field repository</vt:lpstr>
      <vt:lpstr>Look and Feel – classical repository</vt:lpstr>
      <vt:lpstr>Look and Feel – classical repository</vt:lpstr>
      <vt:lpstr>Look and Feel – Romany studies</vt:lpstr>
      <vt:lpstr>Look and Feel – Romany studies</vt:lpstr>
      <vt:lpstr>Look and Feel – Romany studies</vt:lpstr>
      <vt:lpstr>Look and Feel – Romany studies</vt:lpstr>
      <vt:lpstr>Look and Feel – Romany studies</vt:lpstr>
      <vt:lpstr>Look and Feel – Spectroscopic data</vt:lpstr>
      <vt:lpstr>Look and Feel – Spectroscopic data</vt:lpstr>
      <vt:lpstr>Cross-field repository</vt:lpstr>
      <vt:lpstr>Thanks</vt:lpstr>
      <vt:lpstr>Special thanks</vt:lpstr>
      <vt:lpstr>Architecture  end of the year</vt:lpstr>
      <vt:lpstr>Architecture - states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hornicek</dc:creator>
  <cp:lastModifiedBy>lukas kostensky</cp:lastModifiedBy>
  <cp:revision>80</cp:revision>
  <dcterms:created xsi:type="dcterms:W3CDTF">2016-03-07T09:18:43Z</dcterms:created>
  <dcterms:modified xsi:type="dcterms:W3CDTF">2016-03-15T13:58:24Z</dcterms:modified>
</cp:coreProperties>
</file>